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79.webp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310" r:id="rId3"/>
    <p:sldId id="264" r:id="rId4"/>
    <p:sldId id="306" r:id="rId5"/>
    <p:sldId id="307" r:id="rId6"/>
    <p:sldId id="308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6" r:id="rId19"/>
    <p:sldId id="287" r:id="rId20"/>
    <p:sldId id="288" r:id="rId21"/>
    <p:sldId id="289" r:id="rId22"/>
    <p:sldId id="282" r:id="rId23"/>
    <p:sldId id="285" r:id="rId24"/>
    <p:sldId id="290" r:id="rId25"/>
    <p:sldId id="283" r:id="rId26"/>
    <p:sldId id="284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9" r:id="rId35"/>
    <p:sldId id="298" r:id="rId36"/>
    <p:sldId id="300" r:id="rId37"/>
    <p:sldId id="301" r:id="rId38"/>
    <p:sldId id="302" r:id="rId39"/>
    <p:sldId id="303" r:id="rId40"/>
    <p:sldId id="309" r:id="rId41"/>
    <p:sldId id="311" r:id="rId42"/>
    <p:sldId id="323" r:id="rId43"/>
    <p:sldId id="325" r:id="rId44"/>
    <p:sldId id="326" r:id="rId45"/>
    <p:sldId id="324" r:id="rId46"/>
    <p:sldId id="328" r:id="rId47"/>
    <p:sldId id="318" r:id="rId48"/>
    <p:sldId id="327" r:id="rId49"/>
    <p:sldId id="322" r:id="rId50"/>
    <p:sldId id="313" r:id="rId51"/>
    <p:sldId id="319" r:id="rId52"/>
    <p:sldId id="321" r:id="rId53"/>
    <p:sldId id="315" r:id="rId54"/>
    <p:sldId id="316" r:id="rId55"/>
    <p:sldId id="329" r:id="rId56"/>
    <p:sldId id="317" r:id="rId57"/>
    <p:sldId id="332" r:id="rId58"/>
    <p:sldId id="333" r:id="rId59"/>
    <p:sldId id="334" r:id="rId60"/>
    <p:sldId id="335" r:id="rId61"/>
    <p:sldId id="336" r:id="rId62"/>
    <p:sldId id="330" r:id="rId63"/>
    <p:sldId id="331" r:id="rId64"/>
    <p:sldId id="337" r:id="rId65"/>
    <p:sldId id="338" r:id="rId66"/>
    <p:sldId id="339" r:id="rId67"/>
    <p:sldId id="305" r:id="rId68"/>
    <p:sldId id="314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5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C32E-C88F-472F-8BC4-1EF0CCC2B9BF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D7341-9F8E-4A1A-A021-FA848F049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140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C32E-C88F-472F-8BC4-1EF0CCC2B9BF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D7341-9F8E-4A1A-A021-FA848F049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653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C32E-C88F-472F-8BC4-1EF0CCC2B9BF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D7341-9F8E-4A1A-A021-FA848F049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162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C32E-C88F-472F-8BC4-1EF0CCC2B9BF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D7341-9F8E-4A1A-A021-FA848F049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044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C32E-C88F-472F-8BC4-1EF0CCC2B9BF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D7341-9F8E-4A1A-A021-FA848F049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870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C32E-C88F-472F-8BC4-1EF0CCC2B9BF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D7341-9F8E-4A1A-A021-FA848F049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057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C32E-C88F-472F-8BC4-1EF0CCC2B9BF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D7341-9F8E-4A1A-A021-FA848F049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C32E-C88F-472F-8BC4-1EF0CCC2B9BF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D7341-9F8E-4A1A-A021-FA848F049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686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C32E-C88F-472F-8BC4-1EF0CCC2B9BF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D7341-9F8E-4A1A-A021-FA848F049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097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C32E-C88F-472F-8BC4-1EF0CCC2B9BF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D7341-9F8E-4A1A-A021-FA848F049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353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C32E-C88F-472F-8BC4-1EF0CCC2B9BF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D7341-9F8E-4A1A-A021-FA848F049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41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2C32E-C88F-472F-8BC4-1EF0CCC2B9BF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D7341-9F8E-4A1A-A021-FA848F049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6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gif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webp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web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1971" y="715040"/>
            <a:ext cx="9942022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Emergent Behaviours Demonstrated by Immune System and Neuroblastoma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1135" y="3602037"/>
            <a:ext cx="10052858" cy="2632508"/>
          </a:xfrm>
        </p:spPr>
        <p:txBody>
          <a:bodyPr>
            <a:normAutofit/>
          </a:bodyPr>
          <a:lstStyle/>
          <a:p>
            <a:r>
              <a:rPr lang="it-IT" dirty="0" smtClean="0"/>
              <a:t>20/03/2020</a:t>
            </a:r>
            <a:endParaRPr lang="it-IT" dirty="0" smtClean="0"/>
          </a:p>
          <a:p>
            <a:endParaRPr lang="en-GB" dirty="0" smtClean="0"/>
          </a:p>
          <a:p>
            <a:r>
              <a:rPr lang="en-GB" dirty="0" smtClean="0"/>
              <a:t>Dr Kenneth Y. Wertheim</a:t>
            </a:r>
          </a:p>
          <a:p>
            <a:r>
              <a:rPr lang="en-GB" dirty="0" smtClean="0"/>
              <a:t>Research Associate</a:t>
            </a:r>
          </a:p>
          <a:p>
            <a:r>
              <a:rPr lang="en-GB" dirty="0" smtClean="0"/>
              <a:t>Department of Computer Science and </a:t>
            </a:r>
            <a:r>
              <a:rPr lang="it-IT" dirty="0" smtClean="0"/>
              <a:t>Insigneo Institute for </a:t>
            </a:r>
            <a:r>
              <a:rPr lang="it-IT" i="1" dirty="0" smtClean="0"/>
              <a:t>in silico</a:t>
            </a:r>
            <a:r>
              <a:rPr lang="it-IT" dirty="0" smtClean="0"/>
              <a:t> Medicine, University of Sheffield</a:t>
            </a:r>
          </a:p>
        </p:txBody>
      </p:sp>
    </p:spTree>
    <p:extLst>
      <p:ext uri="{BB962C8B-B14F-4D97-AF65-F5344CB8AC3E}">
        <p14:creationId xmlns:p14="http://schemas.microsoft.com/office/powerpoint/2010/main" val="287702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64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84" y="1274409"/>
            <a:ext cx="6457950" cy="3371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Systems theory.</a:t>
            </a:r>
            <a:endParaRPr lang="en-GB" sz="4400" dirty="0"/>
          </a:p>
        </p:txBody>
      </p:sp>
      <p:sp>
        <p:nvSpPr>
          <p:cNvPr id="8" name="Rectangle 7"/>
          <p:cNvSpPr/>
          <p:nvPr/>
        </p:nvSpPr>
        <p:spPr>
          <a:xfrm>
            <a:off x="228081" y="4646259"/>
            <a:ext cx="32114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/>
              <a:t>https://careersintheory.files.wordpress.com/2011/05/opensystem.png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081" y="5673095"/>
            <a:ext cx="7684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Emergence is the phenomenon of a system acquiring properties or behaviours that its components do not have.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5220" y="1426809"/>
            <a:ext cx="46618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Defining features of a system: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Boundary with an environment.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Components interacting with each other.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 smtClean="0"/>
              <a:t>What makes a system complex?</a:t>
            </a:r>
          </a:p>
          <a:p>
            <a:endParaRPr lang="en-GB" sz="2400" dirty="0"/>
          </a:p>
          <a:p>
            <a:r>
              <a:rPr lang="en-GB" sz="2400" dirty="0" smtClean="0"/>
              <a:t>Its properties and behaviours cannot be predicted from those of its components in isolation.</a:t>
            </a:r>
          </a:p>
        </p:txBody>
      </p:sp>
    </p:spTree>
    <p:extLst>
      <p:ext uri="{BB962C8B-B14F-4D97-AF65-F5344CB8AC3E}">
        <p14:creationId xmlns:p14="http://schemas.microsoft.com/office/powerpoint/2010/main" val="209227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Systems theory.</a:t>
            </a:r>
            <a:endParaRPr lang="en-GB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49" y="1224532"/>
            <a:ext cx="3351415" cy="50941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83911" y="1224532"/>
            <a:ext cx="54321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Major types of emergent behaviours: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/>
              <a:t>Self-organisation.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Adaptation.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Non-linear response.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339" y="3148619"/>
            <a:ext cx="2417656" cy="293923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62153" y="6087850"/>
            <a:ext cx="25880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Wertheim, Kenneth Y., and </a:t>
            </a:r>
            <a:r>
              <a:rPr lang="en-US" sz="800" dirty="0" err="1"/>
              <a:t>Tiina</a:t>
            </a:r>
            <a:r>
              <a:rPr lang="en-US" sz="800" dirty="0"/>
              <a:t> </a:t>
            </a:r>
            <a:r>
              <a:rPr lang="en-US" sz="800" dirty="0" err="1"/>
              <a:t>Roose</a:t>
            </a:r>
            <a:r>
              <a:rPr lang="en-US" sz="800" dirty="0"/>
              <a:t>. "Can VEGFC Form Turing Patterns in the Zebrafish Embryo?." </a:t>
            </a:r>
            <a:r>
              <a:rPr lang="en-US" sz="800" i="1" dirty="0"/>
              <a:t>Bulletin of mathematical biology</a:t>
            </a:r>
            <a:r>
              <a:rPr lang="en-US" sz="800" dirty="0"/>
              <a:t> 81.4 (2019): 1201-1237.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65110" y="3297172"/>
            <a:ext cx="47976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Unplanned order characterised by entropy decrease.</a:t>
            </a:r>
          </a:p>
          <a:p>
            <a:endParaRPr lang="en-GB" sz="2400" dirty="0"/>
          </a:p>
          <a:p>
            <a:r>
              <a:rPr lang="en-GB" sz="2400" dirty="0" smtClean="0"/>
              <a:t>Turing patterns emerge spontaneously from noises in an otherwise homogeneous medium.</a:t>
            </a:r>
          </a:p>
        </p:txBody>
      </p:sp>
    </p:spTree>
    <p:extLst>
      <p:ext uri="{BB962C8B-B14F-4D97-AF65-F5344CB8AC3E}">
        <p14:creationId xmlns:p14="http://schemas.microsoft.com/office/powerpoint/2010/main" val="93818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Systems theory.</a:t>
            </a:r>
            <a:endParaRPr lang="en-GB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49" y="1224532"/>
            <a:ext cx="3351415" cy="50941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83911" y="1224532"/>
            <a:ext cx="54321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Major types of emergent behaviours: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Self-organisation.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/>
              <a:t>Adaptation.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Non-linear response.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39644" y="3158972"/>
            <a:ext cx="41231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Systemic resilience in the face of environmental inputs, often achieved by mutating and evolving parts.</a:t>
            </a:r>
          </a:p>
          <a:p>
            <a:endParaRPr lang="en-GB" sz="2400" dirty="0" smtClean="0"/>
          </a:p>
          <a:p>
            <a:r>
              <a:rPr lang="en-GB" sz="2400" dirty="0" smtClean="0"/>
              <a:t>Drug-sensitive cancer cells die so that drug-resistant cells can proliferate.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889" y="3115495"/>
            <a:ext cx="3490893" cy="267167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01024" y="5867406"/>
            <a:ext cx="28149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Caldas, Carlos. "Cancer sequencing unravels clonal evolution." </a:t>
            </a:r>
            <a:r>
              <a:rPr lang="en-US" sz="800" i="1" dirty="0"/>
              <a:t>Nature biotechnology</a:t>
            </a:r>
            <a:r>
              <a:rPr lang="en-US" sz="800" dirty="0"/>
              <a:t> 30.5 (2012): 408.</a:t>
            </a:r>
          </a:p>
        </p:txBody>
      </p:sp>
    </p:spTree>
    <p:extLst>
      <p:ext uri="{BB962C8B-B14F-4D97-AF65-F5344CB8AC3E}">
        <p14:creationId xmlns:p14="http://schemas.microsoft.com/office/powerpoint/2010/main" val="333449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Systems theory.</a:t>
            </a:r>
            <a:endParaRPr lang="en-GB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49" y="1224532"/>
            <a:ext cx="3351415" cy="50941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83911" y="1224532"/>
            <a:ext cx="54321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Major types of emergent behaviours: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Self-organisation.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Adaptation.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/>
              <a:t>Non-linear response.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39644" y="3158971"/>
            <a:ext cx="45387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Systemic outputs are not proportional to environmental inputs.</a:t>
            </a:r>
          </a:p>
          <a:p>
            <a:endParaRPr lang="en-GB" sz="2400" dirty="0"/>
          </a:p>
          <a:p>
            <a:r>
              <a:rPr lang="en-GB" sz="2400" dirty="0" smtClean="0"/>
              <a:t>Law </a:t>
            </a:r>
            <a:r>
              <a:rPr lang="en-GB" sz="2400" dirty="0"/>
              <a:t>of diminishing </a:t>
            </a:r>
            <a:r>
              <a:rPr lang="en-GB" sz="2400" dirty="0" smtClean="0"/>
              <a:t>returns.</a:t>
            </a:r>
          </a:p>
          <a:p>
            <a:endParaRPr lang="en-GB" sz="2400" dirty="0" smtClean="0"/>
          </a:p>
          <a:p>
            <a:r>
              <a:rPr lang="en-GB" sz="2400" dirty="0" smtClean="0"/>
              <a:t>Von Bertalanffy function is a growth model linking mean length to age in animals.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924" y="3834714"/>
            <a:ext cx="3563459" cy="204862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09998" y="5985774"/>
            <a:ext cx="368530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/>
              <a:t>http://www.pisces-conservation.com/growthhelp/index.html?von_bertalanffy.htm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924" y="3299762"/>
            <a:ext cx="232410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4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Immunology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52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6" y="1206061"/>
            <a:ext cx="3331424" cy="434565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856" y="5613392"/>
            <a:ext cx="30535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/>
              <a:t>The Open University, SXR376 Preparatory Reading, fig. 1.2, page 7. http://moodle.digital-campus.org/mod/page/view.php?id=18790.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The immune system.</a:t>
            </a:r>
            <a:endParaRPr lang="en-GB" sz="4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10" y="1251372"/>
            <a:ext cx="3755099" cy="430250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594010" y="5674947"/>
            <a:ext cx="346086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/>
              <a:t>https://clinicalgate.com/introduction-to-the-immune-system-2/#ch372efig2.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6075292"/>
            <a:ext cx="3318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Many tissues and organs.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94010" y="5951946"/>
            <a:ext cx="639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&gt;10 immune cell types communicating via dozens of cytokines and other signalling molecules.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57838" y="196734"/>
            <a:ext cx="455380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Multi-scale problem: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Movement of cells and cytokines at the </a:t>
            </a:r>
            <a:r>
              <a:rPr lang="en-GB" sz="2400" dirty="0" smtClean="0">
                <a:solidFill>
                  <a:srgbClr val="FF0000"/>
                </a:solidFill>
              </a:rPr>
              <a:t>systemic scale</a:t>
            </a:r>
            <a:r>
              <a:rPr lang="en-GB" sz="24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Non-linear life cycle at the </a:t>
            </a:r>
            <a:r>
              <a:rPr lang="en-GB" sz="2400" dirty="0" smtClean="0">
                <a:solidFill>
                  <a:srgbClr val="FF0000"/>
                </a:solidFill>
              </a:rPr>
              <a:t>cellular scale</a:t>
            </a:r>
            <a:r>
              <a:rPr lang="en-GB" sz="2400" dirty="0" smtClean="0"/>
              <a:t>.</a:t>
            </a: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Intracellular signal transduction, gene regulation, and metabolism at the </a:t>
            </a:r>
            <a:r>
              <a:rPr lang="en-GB" sz="2400" dirty="0" smtClean="0">
                <a:solidFill>
                  <a:srgbClr val="FF0000"/>
                </a:solidFill>
              </a:rPr>
              <a:t>molecular scale</a:t>
            </a:r>
            <a:r>
              <a:rPr lang="en-GB" sz="24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400" dirty="0" smtClean="0"/>
              <a:t>Multi-approach solution: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Dynamics between these layers of organisation.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Spatially distributed.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Multiple length and time scales.</a:t>
            </a:r>
          </a:p>
        </p:txBody>
      </p:sp>
    </p:spTree>
    <p:extLst>
      <p:ext uri="{BB962C8B-B14F-4D97-AF65-F5344CB8AC3E}">
        <p14:creationId xmlns:p14="http://schemas.microsoft.com/office/powerpoint/2010/main" val="276832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CD4+ T lymphocytes.</a:t>
            </a:r>
            <a:endParaRPr lang="en-GB" sz="4400" dirty="0"/>
          </a:p>
        </p:txBody>
      </p:sp>
      <p:sp>
        <p:nvSpPr>
          <p:cNvPr id="14" name="TextBox 13"/>
          <p:cNvSpPr txBox="1"/>
          <p:nvPr/>
        </p:nvSpPr>
        <p:spPr>
          <a:xfrm>
            <a:off x="6901133" y="645623"/>
            <a:ext cx="466187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Functions: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Central to adaptive immunity.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Antigen-specific, slow-forming, and long-lasting.</a:t>
            </a: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Secrete cytokines to unleash other immune cell types, </a:t>
            </a:r>
            <a:r>
              <a:rPr lang="en-GB" sz="2400" i="1" dirty="0" smtClean="0"/>
              <a:t>e</a:t>
            </a:r>
            <a:r>
              <a:rPr lang="en-GB" sz="2400" dirty="0" smtClean="0"/>
              <a:t>.</a:t>
            </a:r>
            <a:r>
              <a:rPr lang="en-GB" sz="2400" i="1" dirty="0" smtClean="0"/>
              <a:t>g</a:t>
            </a:r>
            <a:r>
              <a:rPr lang="en-GB" sz="2400" dirty="0" smtClean="0"/>
              <a:t>., CD8+ T cells, macrophages, </a:t>
            </a:r>
            <a:r>
              <a:rPr lang="en-GB" sz="2400" i="1" dirty="0" smtClean="0"/>
              <a:t>etc</a:t>
            </a:r>
            <a:r>
              <a:rPr lang="en-GB" sz="24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Aka T helper cells.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400" dirty="0" smtClean="0"/>
              <a:t>Life cycle: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Recognise an antigen.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Migrate.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Proliferate.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Differentiate.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Secrete cytokines.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Death or memory formation.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935" y="1350585"/>
            <a:ext cx="6042952" cy="38033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5222" y="5430579"/>
            <a:ext cx="621237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/>
              <a:t>Zhu, J. and Paul, W. E. (2008). CD4 T cells: fates, functions, and faults. </a:t>
            </a:r>
            <a:r>
              <a:rPr lang="en-GB" sz="800" i="1" dirty="0"/>
              <a:t>Blood</a:t>
            </a:r>
            <a:r>
              <a:rPr lang="en-GB" sz="800" dirty="0"/>
              <a:t>, 112(5), 1557-1569. https://doi.org/10.1182/blood-2008-05-078154.</a:t>
            </a:r>
          </a:p>
        </p:txBody>
      </p:sp>
    </p:spTree>
    <p:extLst>
      <p:ext uri="{BB962C8B-B14F-4D97-AF65-F5344CB8AC3E}">
        <p14:creationId xmlns:p14="http://schemas.microsoft.com/office/powerpoint/2010/main" val="123468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Systemic scale.</a:t>
            </a:r>
            <a:endParaRPr lang="en-GB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531" y="4437405"/>
            <a:ext cx="4171950" cy="21812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46566" y="645267"/>
            <a:ext cx="69411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Compartmental ordinary differential equations: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Three compartments.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11 cytokines (IL2, IL4, IL6, IL12, IL17, IL18, IL21, IL23, IL27, </a:t>
            </a:r>
            <a:r>
              <a:rPr lang="en-GB" sz="2400" dirty="0" err="1"/>
              <a:t>IFNg</a:t>
            </a:r>
            <a:r>
              <a:rPr lang="en-GB" sz="2400" dirty="0"/>
              <a:t>, and TGFb</a:t>
            </a:r>
            <a:r>
              <a:rPr lang="en-GB" sz="2400" dirty="0" smtClean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Molecular copy number &gt;&gt;&gt;&gt;&gt; cell copy number.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FF0000"/>
                </a:solidFill>
              </a:rPr>
              <a:t>Three spatially lumped concentrations </a:t>
            </a:r>
            <a:r>
              <a:rPr lang="en-GB" sz="2400" i="1" dirty="0" smtClean="0">
                <a:solidFill>
                  <a:srgbClr val="FF0000"/>
                </a:solidFill>
              </a:rPr>
              <a:t>per</a:t>
            </a:r>
            <a:r>
              <a:rPr lang="en-GB" sz="2400" dirty="0" smtClean="0">
                <a:solidFill>
                  <a:srgbClr val="FF0000"/>
                </a:solidFill>
              </a:rPr>
              <a:t> cytokine.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Three continuous stirred-tank reactors.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4" y="1235270"/>
            <a:ext cx="3933825" cy="38385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80" y="4480121"/>
            <a:ext cx="2066667" cy="209579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204347" y="5275814"/>
            <a:ext cx="18015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err="1" smtClean="0"/>
              <a:t>Fogler</a:t>
            </a:r>
            <a:r>
              <a:rPr lang="en-GB" sz="800" dirty="0"/>
              <a:t>, H. S. (2010). </a:t>
            </a:r>
            <a:r>
              <a:rPr lang="en-GB" sz="800" i="1" dirty="0"/>
              <a:t>Essentials of chemical reaction engineering solution manual</a:t>
            </a:r>
            <a:r>
              <a:rPr lang="en-GB" sz="800" dirty="0"/>
              <a:t>. Pearson Education. https://www.chegg.com/homework-help/asked-explore-example-problems-chapter-learn-effects-varyin-chapter-5-problem-2qp-solution-9786612872860-exc.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56208" y="3524713"/>
            <a:ext cx="1557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Natural production and degradation.</a:t>
            </a:r>
            <a:endParaRPr lang="en-GB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631733" y="3999793"/>
            <a:ext cx="208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Production due to inflammation (linked to cells).</a:t>
            </a:r>
            <a:endParaRPr lang="en-GB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8628612" y="5051988"/>
            <a:ext cx="3242802" cy="1690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Properties: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Linear terms, </a:t>
            </a:r>
            <a:r>
              <a:rPr lang="en-GB" sz="2000" i="1" dirty="0" smtClean="0"/>
              <a:t>e</a:t>
            </a:r>
            <a:r>
              <a:rPr lang="en-GB" sz="2000" dirty="0" smtClean="0"/>
              <a:t>.</a:t>
            </a:r>
            <a:r>
              <a:rPr lang="en-GB" sz="2000" i="1" dirty="0" smtClean="0"/>
              <a:t>g</a:t>
            </a:r>
            <a:r>
              <a:rPr lang="en-GB" sz="2000" dirty="0" smtClean="0"/>
              <a:t>., IL2 does not react with IL4.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Coupled through the transport terms.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85021" y="3557298"/>
            <a:ext cx="197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Convective transport between the compartments.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3180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Cellular scale.</a:t>
            </a:r>
            <a:endParaRPr lang="en-GB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56" y="1023713"/>
            <a:ext cx="3686784" cy="52849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27763" y="581454"/>
            <a:ext cx="429361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Agent-based model: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Heterogeneity and stochastic effects.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Representative population in each compartment.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Life cycle as state transitions: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Antigen activates naïve cells.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Effector cells migrate between compartments.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Cytokines differentiate proliferating effector cells.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Different phenotypes secrete different cytokines.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Withdrawal of antigen leads to cell death or transition to memory cells.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1103" y="196734"/>
            <a:ext cx="3588142" cy="33870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71103" y="3720775"/>
            <a:ext cx="37543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Properties: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Antigen and other immune cells abstracted into an input.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Intracellular models used to calculate state transition probabilities.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Agents collectively modify the systemic scale (compartmental ODEs).</a:t>
            </a:r>
          </a:p>
        </p:txBody>
      </p:sp>
    </p:spTree>
    <p:extLst>
      <p:ext uri="{BB962C8B-B14F-4D97-AF65-F5344CB8AC3E}">
        <p14:creationId xmlns:p14="http://schemas.microsoft.com/office/powerpoint/2010/main" val="409413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Molecular scale.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0" y="966175"/>
            <a:ext cx="7411484" cy="58110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3237" y="5946109"/>
            <a:ext cx="45082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smtClean="0"/>
              <a:t>Puniya</a:t>
            </a:r>
            <a:r>
              <a:rPr lang="en-GB" sz="800" dirty="0"/>
              <a:t>, B. L., et al. (2018). A mechanistic computational model reveals that plasticity of CD4+ T cell differentiation is a function of cytokine composition and dosage. </a:t>
            </a:r>
            <a:r>
              <a:rPr lang="en-GB" sz="800" i="1" dirty="0"/>
              <a:t>Frontiers in Physiology</a:t>
            </a:r>
            <a:r>
              <a:rPr lang="en-GB" sz="800" dirty="0"/>
              <a:t>, 9, 462.</a:t>
            </a:r>
          </a:p>
        </p:txBody>
      </p:sp>
      <p:sp>
        <p:nvSpPr>
          <p:cNvPr id="6" name="Rectangle 5"/>
          <p:cNvSpPr/>
          <p:nvPr/>
        </p:nvSpPr>
        <p:spPr>
          <a:xfrm>
            <a:off x="263237" y="6361672"/>
            <a:ext cx="33943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smtClean="0"/>
              <a:t>Helikar</a:t>
            </a:r>
            <a:r>
              <a:rPr lang="en-GB" sz="800" dirty="0"/>
              <a:t>, T., et al. (2012). The cell collective: toward an open and collaborative approach to systems biology. </a:t>
            </a:r>
            <a:r>
              <a:rPr lang="en-GB" sz="800" i="1" dirty="0"/>
              <a:t>BMC systems biology</a:t>
            </a:r>
            <a:r>
              <a:rPr lang="en-GB" sz="800" dirty="0"/>
              <a:t>, 6(1), 96.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94404" y="704330"/>
            <a:ext cx="488398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Logical model (Boolean network):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Each node is a Boolean variable (0 or 1).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Signal transduction and gene regulation events.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Yellow input nodes, stochastically on/off.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Grey output nodes, determined by the states of all nodes, give </a:t>
            </a:r>
            <a:r>
              <a:rPr lang="en-GB" sz="2000" dirty="0" smtClean="0">
                <a:solidFill>
                  <a:srgbClr val="FF0000"/>
                </a:solidFill>
              </a:rPr>
              <a:t>state transition probabilities</a:t>
            </a:r>
            <a:r>
              <a:rPr lang="en-GB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dirty="0" smtClean="0"/>
              <a:t>Markov chain: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Stochastically fix the input node values.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Synchronously update the output nodes.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Iterate 1 and 2 until convergence to an estimated attractor (Kolmogorov–Smirnov test).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Sample the estimated attractor.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Fraction of iterations where an output node is on = its activity level in the estimated attractor.</a:t>
            </a:r>
          </a:p>
        </p:txBody>
      </p:sp>
    </p:spTree>
    <p:extLst>
      <p:ext uri="{BB962C8B-B14F-4D97-AF65-F5344CB8AC3E}">
        <p14:creationId xmlns:p14="http://schemas.microsoft.com/office/powerpoint/2010/main" val="191668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Molecular scale.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0" y="966175"/>
            <a:ext cx="7411484" cy="58110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3237" y="5946109"/>
            <a:ext cx="45082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smtClean="0"/>
              <a:t>Puniya</a:t>
            </a:r>
            <a:r>
              <a:rPr lang="en-GB" sz="800" dirty="0"/>
              <a:t>, B. L., et al. (2018). A mechanistic computational model reveals that plasticity of CD4+ T cell differentiation is a function of cytokine composition and dosage. </a:t>
            </a:r>
            <a:r>
              <a:rPr lang="en-GB" sz="800" i="1" dirty="0"/>
              <a:t>Frontiers in Physiology</a:t>
            </a:r>
            <a:r>
              <a:rPr lang="en-GB" sz="800" dirty="0"/>
              <a:t>, 9, 462.</a:t>
            </a:r>
          </a:p>
        </p:txBody>
      </p:sp>
      <p:sp>
        <p:nvSpPr>
          <p:cNvPr id="6" name="Rectangle 5"/>
          <p:cNvSpPr/>
          <p:nvPr/>
        </p:nvSpPr>
        <p:spPr>
          <a:xfrm>
            <a:off x="263237" y="6361672"/>
            <a:ext cx="33943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smtClean="0"/>
              <a:t>Helikar</a:t>
            </a:r>
            <a:r>
              <a:rPr lang="en-GB" sz="800" dirty="0"/>
              <a:t>, T., et al. (2012). The cell collective: toward an open and collaborative approach to systems biology. </a:t>
            </a:r>
            <a:r>
              <a:rPr lang="en-GB" sz="800" i="1" dirty="0"/>
              <a:t>BMC systems biology</a:t>
            </a:r>
            <a:r>
              <a:rPr lang="en-GB" sz="800" dirty="0"/>
              <a:t>, 6(1), 96.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94404" y="704330"/>
            <a:ext cx="48839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Input nodes: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User-defined input representative of antigen and other immune cells.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Compartmental cytokine concentrations.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Agent attributes, </a:t>
            </a:r>
            <a:r>
              <a:rPr lang="en-GB" sz="2000" i="1" dirty="0" smtClean="0"/>
              <a:t>e</a:t>
            </a:r>
            <a:r>
              <a:rPr lang="en-GB" sz="2000" dirty="0" smtClean="0"/>
              <a:t>.</a:t>
            </a:r>
            <a:r>
              <a:rPr lang="en-GB" sz="2000" i="1" dirty="0" smtClean="0"/>
              <a:t>g</a:t>
            </a:r>
            <a:r>
              <a:rPr lang="en-GB" sz="2000" dirty="0" smtClean="0"/>
              <a:t>., division count.</a:t>
            </a:r>
            <a:endParaRPr lang="en-GB" sz="2000" dirty="0"/>
          </a:p>
        </p:txBody>
      </p:sp>
      <p:sp>
        <p:nvSpPr>
          <p:cNvPr id="2" name="Rectangle 1"/>
          <p:cNvSpPr/>
          <p:nvPr/>
        </p:nvSpPr>
        <p:spPr>
          <a:xfrm>
            <a:off x="263237" y="889462"/>
            <a:ext cx="6553199" cy="9227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0" y="3400425"/>
            <a:ext cx="361950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Molecular scale.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0" y="966175"/>
            <a:ext cx="7411484" cy="58110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3237" y="5946109"/>
            <a:ext cx="45082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smtClean="0"/>
              <a:t>Puniya</a:t>
            </a:r>
            <a:r>
              <a:rPr lang="en-GB" sz="800" dirty="0"/>
              <a:t>, B. L., et al. (2018). A mechanistic computational model reveals that plasticity of CD4+ T cell differentiation is a function of cytokine composition and dosage. </a:t>
            </a:r>
            <a:r>
              <a:rPr lang="en-GB" sz="800" i="1" dirty="0"/>
              <a:t>Frontiers in Physiology</a:t>
            </a:r>
            <a:r>
              <a:rPr lang="en-GB" sz="800" dirty="0"/>
              <a:t>, 9, 462.</a:t>
            </a:r>
          </a:p>
        </p:txBody>
      </p:sp>
      <p:sp>
        <p:nvSpPr>
          <p:cNvPr id="6" name="Rectangle 5"/>
          <p:cNvSpPr/>
          <p:nvPr/>
        </p:nvSpPr>
        <p:spPr>
          <a:xfrm>
            <a:off x="263237" y="6361672"/>
            <a:ext cx="33943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smtClean="0"/>
              <a:t>Helikar</a:t>
            </a:r>
            <a:r>
              <a:rPr lang="en-GB" sz="800" dirty="0"/>
              <a:t>, T., et al. (2012). The cell collective: toward an open and collaborative approach to systems biology. </a:t>
            </a:r>
            <a:r>
              <a:rPr lang="en-GB" sz="800" i="1" dirty="0"/>
              <a:t>BMC systems biology</a:t>
            </a:r>
            <a:r>
              <a:rPr lang="en-GB" sz="800" dirty="0"/>
              <a:t>, 6(1), 96.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94404" y="704330"/>
            <a:ext cx="48839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State transition probabilities (internal):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Cell cycling (proliferation), apoptosis, and memory formation.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Differentiation (</a:t>
            </a:r>
            <a:r>
              <a:rPr lang="en-GB" sz="2000" dirty="0" err="1"/>
              <a:t>Tbet</a:t>
            </a:r>
            <a:r>
              <a:rPr lang="en-GB" sz="2000" dirty="0"/>
              <a:t> for Th1, GATA3 for Th2, </a:t>
            </a:r>
            <a:r>
              <a:rPr lang="en-GB" sz="2000" dirty="0" err="1"/>
              <a:t>RORgt</a:t>
            </a:r>
            <a:r>
              <a:rPr lang="en-GB" sz="2000" dirty="0"/>
              <a:t> for Th17, and Foxp3 for Treg</a:t>
            </a:r>
            <a:r>
              <a:rPr lang="en-GB" sz="2000" dirty="0" smtClean="0"/>
              <a:t>).</a:t>
            </a:r>
            <a:endParaRPr lang="en-GB" sz="2000" dirty="0"/>
          </a:p>
        </p:txBody>
      </p:sp>
      <p:sp>
        <p:nvSpPr>
          <p:cNvPr id="2" name="Rectangle 1"/>
          <p:cNvSpPr/>
          <p:nvPr/>
        </p:nvSpPr>
        <p:spPr>
          <a:xfrm>
            <a:off x="2161309" y="4646815"/>
            <a:ext cx="2701636" cy="7148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217784" y="2843142"/>
            <a:ext cx="889598" cy="22359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5350" y="3371850"/>
            <a:ext cx="367665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3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Molecular scale.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0" y="966175"/>
            <a:ext cx="7411484" cy="58110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3237" y="5946109"/>
            <a:ext cx="45082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smtClean="0"/>
              <a:t>Puniya</a:t>
            </a:r>
            <a:r>
              <a:rPr lang="en-GB" sz="800" dirty="0"/>
              <a:t>, B. L., et al. (2018). A mechanistic computational model reveals that plasticity of CD4+ T cell differentiation is a function of cytokine composition and dosage. </a:t>
            </a:r>
            <a:r>
              <a:rPr lang="en-GB" sz="800" i="1" dirty="0"/>
              <a:t>Frontiers in Physiology</a:t>
            </a:r>
            <a:r>
              <a:rPr lang="en-GB" sz="800" dirty="0"/>
              <a:t>, 9, 462.</a:t>
            </a:r>
          </a:p>
        </p:txBody>
      </p:sp>
      <p:sp>
        <p:nvSpPr>
          <p:cNvPr id="6" name="Rectangle 5"/>
          <p:cNvSpPr/>
          <p:nvPr/>
        </p:nvSpPr>
        <p:spPr>
          <a:xfrm>
            <a:off x="263237" y="6361672"/>
            <a:ext cx="33943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smtClean="0"/>
              <a:t>Helikar</a:t>
            </a:r>
            <a:r>
              <a:rPr lang="en-GB" sz="800" dirty="0"/>
              <a:t>, T., et al. (2012). The cell collective: toward an open and collaborative approach to systems biology. </a:t>
            </a:r>
            <a:r>
              <a:rPr lang="en-GB" sz="800" i="1" dirty="0"/>
              <a:t>BMC systems biology</a:t>
            </a:r>
            <a:r>
              <a:rPr lang="en-GB" sz="800" dirty="0"/>
              <a:t>, 6(1), 96.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7779" y="108356"/>
            <a:ext cx="48839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State transition probabilities (external):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Cytokines secreted by the cell.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Parameterise the systemic scale (compartmental ODEs).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Metabolic events such as glucose uptake.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Each metabolic event comprises many metabolic reaction fluxes.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Parameterise another layer at the molecular scale (metabolism).</a:t>
            </a:r>
          </a:p>
        </p:txBody>
      </p:sp>
      <p:sp>
        <p:nvSpPr>
          <p:cNvPr id="2" name="Rectangle 1"/>
          <p:cNvSpPr/>
          <p:nvPr/>
        </p:nvSpPr>
        <p:spPr>
          <a:xfrm>
            <a:off x="1537854" y="5311833"/>
            <a:ext cx="4197927" cy="5572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0481" y="2335546"/>
            <a:ext cx="767541" cy="271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925" y="3438525"/>
            <a:ext cx="3648075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Molecular scale.</a:t>
            </a:r>
            <a:endParaRPr lang="en-GB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82649" y="34301"/>
            <a:ext cx="544483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Metabolism as a linear programming problem:</a:t>
            </a:r>
            <a:endParaRPr lang="en-GB" sz="2000" dirty="0"/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Genome-scale metabolic networks.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Mass balance of each metabolite.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Steady-state assumption.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</a:rPr>
              <a:t>Objective function (</a:t>
            </a:r>
            <a:r>
              <a:rPr lang="en-GB" sz="2000" i="1" dirty="0">
                <a:solidFill>
                  <a:srgbClr val="FF0000"/>
                </a:solidFill>
              </a:rPr>
              <a:t>e</a:t>
            </a:r>
            <a:r>
              <a:rPr lang="en-GB" sz="2000" dirty="0">
                <a:solidFill>
                  <a:srgbClr val="FF0000"/>
                </a:solidFill>
              </a:rPr>
              <a:t>.</a:t>
            </a:r>
            <a:r>
              <a:rPr lang="en-GB" sz="2000" i="1" dirty="0">
                <a:solidFill>
                  <a:srgbClr val="FF0000"/>
                </a:solidFill>
              </a:rPr>
              <a:t>g</a:t>
            </a:r>
            <a:r>
              <a:rPr lang="en-GB" sz="2000" dirty="0" smtClean="0">
                <a:solidFill>
                  <a:srgbClr val="FF0000"/>
                </a:solidFill>
              </a:rPr>
              <a:t>., DNA synthesis rate) in terms of metabolic reaction fluxes.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Constrain the fluxes according to the Boolean network outputs.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Simplex algorithm.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Optimised synthesis rate becomes an agent attribute.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56" y="1103746"/>
            <a:ext cx="6401193" cy="375638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4181" y="5007936"/>
            <a:ext cx="48324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/>
              <a:t> </a:t>
            </a:r>
            <a:r>
              <a:rPr lang="en-GB" sz="800" dirty="0" err="1"/>
              <a:t>Simeonidis</a:t>
            </a:r>
            <a:r>
              <a:rPr lang="en-GB" sz="800" dirty="0"/>
              <a:t>, E. and Price, N. D. (2015). Genome-scale </a:t>
            </a:r>
            <a:r>
              <a:rPr lang="en-GB" sz="800" dirty="0" err="1"/>
              <a:t>modeling</a:t>
            </a:r>
            <a:r>
              <a:rPr lang="en-GB" sz="800" dirty="0"/>
              <a:t> for metabolic engineering. </a:t>
            </a:r>
            <a:r>
              <a:rPr lang="en-GB" sz="800" i="1" dirty="0"/>
              <a:t>Journal of industrial microbiology &amp; biotechnology</a:t>
            </a:r>
            <a:r>
              <a:rPr lang="en-GB" sz="800" dirty="0"/>
              <a:t>, 42(3), 327-338. https://link.springer.com/article/10.1007/s10295-014-1576-3.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990" y="5642091"/>
            <a:ext cx="76995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Five constraint-based genome-scale metabolic models (Lal Puniya </a:t>
            </a:r>
            <a:r>
              <a:rPr lang="en-GB" sz="2000" i="1" dirty="0" smtClean="0"/>
              <a:t>et</a:t>
            </a:r>
            <a:r>
              <a:rPr lang="en-GB" sz="2000" dirty="0" smtClean="0"/>
              <a:t> </a:t>
            </a:r>
            <a:r>
              <a:rPr lang="en-GB" sz="2000" i="1" dirty="0" smtClean="0"/>
              <a:t>al</a:t>
            </a:r>
            <a:r>
              <a:rPr lang="en-GB" sz="2000" dirty="0" smtClean="0"/>
              <a:t>., 2020), one for Th0, Th1, Th2, Th17, and Treg each. Around 3000 metabolites and 4000 metabolic reaction fluxes </a:t>
            </a:r>
            <a:r>
              <a:rPr lang="en-GB" sz="2000" i="1" dirty="0" smtClean="0"/>
              <a:t>per</a:t>
            </a:r>
            <a:r>
              <a:rPr lang="en-GB" sz="2000" dirty="0" smtClean="0"/>
              <a:t> model.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1550" y="3467100"/>
            <a:ext cx="3600450" cy="3390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82649" y="3474554"/>
            <a:ext cx="3007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Aka flux balance analysis.</a:t>
            </a:r>
          </a:p>
        </p:txBody>
      </p:sp>
    </p:spTree>
    <p:extLst>
      <p:ext uri="{BB962C8B-B14F-4D97-AF65-F5344CB8AC3E}">
        <p14:creationId xmlns:p14="http://schemas.microsoft.com/office/powerpoint/2010/main" val="278772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Cellular scale.</a:t>
            </a:r>
            <a:endParaRPr lang="en-GB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68" y="1233570"/>
            <a:ext cx="9258300" cy="2362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9368" y="3863165"/>
            <a:ext cx="84983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A cell undergoes the mammalian cell cycle in order to proliferate.</a:t>
            </a:r>
          </a:p>
          <a:p>
            <a:endParaRPr lang="en-GB" sz="2000" dirty="0"/>
          </a:p>
          <a:p>
            <a:r>
              <a:rPr lang="en-GB" sz="2000" dirty="0" smtClean="0"/>
              <a:t>Progress through a cell cycle phase is tracked by optimising and using the objective function for the phase, </a:t>
            </a:r>
            <a:r>
              <a:rPr lang="en-GB" sz="2000" i="1" dirty="0" smtClean="0"/>
              <a:t>e</a:t>
            </a:r>
            <a:r>
              <a:rPr lang="en-GB" sz="2000" dirty="0" smtClean="0"/>
              <a:t>.</a:t>
            </a:r>
            <a:r>
              <a:rPr lang="en-GB" sz="2000" i="1" dirty="0" smtClean="0"/>
              <a:t>g</a:t>
            </a:r>
            <a:r>
              <a:rPr lang="en-GB" sz="2000" dirty="0" smtClean="0"/>
              <a:t>., DNA synthesis for phase S.</a:t>
            </a:r>
          </a:p>
          <a:p>
            <a:endParaRPr lang="en-GB" sz="2000" dirty="0"/>
          </a:p>
          <a:p>
            <a:r>
              <a:rPr lang="en-GB" sz="2000" dirty="0" smtClean="0"/>
              <a:t>Decide when a cell should divide.</a:t>
            </a:r>
          </a:p>
          <a:p>
            <a:endParaRPr lang="en-GB" sz="2000" dirty="0"/>
          </a:p>
          <a:p>
            <a:r>
              <a:rPr lang="en-GB" sz="2000" dirty="0" smtClean="0"/>
              <a:t>Not to be confused with the life cycle of CD4+ T cells, of which proliferation is but one step.</a:t>
            </a:r>
          </a:p>
        </p:txBody>
      </p:sp>
    </p:spTree>
    <p:extLst>
      <p:ext uri="{BB962C8B-B14F-4D97-AF65-F5344CB8AC3E}">
        <p14:creationId xmlns:p14="http://schemas.microsoft.com/office/powerpoint/2010/main" val="117256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Integrative algorithm.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73" y="1180408"/>
            <a:ext cx="3394930" cy="50518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910" y="1388226"/>
            <a:ext cx="4954627" cy="44809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78830" y="3103641"/>
            <a:ext cx="1767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Monte Carlo simulation.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8879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Integrative algorithm.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73" y="1180408"/>
            <a:ext cx="3394930" cy="50518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910" y="1388226"/>
            <a:ext cx="4954627" cy="448096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48077" y="5854917"/>
            <a:ext cx="357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Kolmogorov–Smirnov </a:t>
            </a:r>
            <a:r>
              <a:rPr lang="en-US" sz="2400" dirty="0" smtClean="0"/>
              <a:t>test.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178830" y="3103641"/>
            <a:ext cx="1767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Monte Carlo simulation.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1955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Integrative algorithm.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73" y="1180408"/>
            <a:ext cx="3394930" cy="50518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910" y="1388226"/>
            <a:ext cx="4954627" cy="44809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23032" y="5870769"/>
            <a:ext cx="2784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Linear programming.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648077" y="5854917"/>
            <a:ext cx="357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Kolmogorov–Smirnov </a:t>
            </a:r>
            <a:r>
              <a:rPr lang="en-US" sz="2400" dirty="0" smtClean="0"/>
              <a:t>test.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178830" y="3103641"/>
            <a:ext cx="1767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Monte Carlo simulation.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29548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Integrative algorithm.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73" y="1180408"/>
            <a:ext cx="3394930" cy="50518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910" y="1388226"/>
            <a:ext cx="4954627" cy="44809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56464" y="946368"/>
            <a:ext cx="3444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Finite difference method.</a:t>
            </a:r>
            <a:endParaRPr lang="en-GB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223032" y="5870769"/>
            <a:ext cx="2784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Linear programming.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648077" y="5854917"/>
            <a:ext cx="357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Kolmogorov–Smirnov </a:t>
            </a:r>
            <a:r>
              <a:rPr lang="en-US" sz="2400" dirty="0" smtClean="0"/>
              <a:t>test.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178830" y="3103641"/>
            <a:ext cx="1767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Monte Carlo simulation.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4274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V1: simulating infection.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54" y="1238227"/>
            <a:ext cx="3882988" cy="28475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20931" y="4142735"/>
            <a:ext cx="4796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err="1"/>
              <a:t>Román</a:t>
            </a:r>
            <a:r>
              <a:rPr lang="en-GB" sz="800" dirty="0"/>
              <a:t>, E., et al. (2002). CD4 effector T cell subsets in the response to influenza: heterogeneity, migration, and function. </a:t>
            </a:r>
            <a:r>
              <a:rPr lang="en-GB" sz="800" i="1" dirty="0"/>
              <a:t>Journal of Experimental Medicine</a:t>
            </a:r>
            <a:r>
              <a:rPr lang="en-GB" sz="800" dirty="0"/>
              <a:t>, 196(7), 957-968.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931" y="4481289"/>
            <a:ext cx="57551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Experimental study: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Mice were inoculated with Influenza A virus (A/PR/8/34).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Viral load and CD4+ T cell count were quantified in different tissues at different time points.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Lungs, bronchial alveolar lavages, spleens, draining lymph nodes, and non-draining lymph nodes.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88448" y="2500233"/>
            <a:ext cx="2140999" cy="144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865964" y="4884518"/>
            <a:ext cx="38786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Viral load trajectory used as input in simulations.</a:t>
            </a:r>
            <a:endParaRPr lang="en-GB" sz="36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027" y="349591"/>
            <a:ext cx="4954627" cy="4480963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V="1">
            <a:off x="4388424" y="1830470"/>
            <a:ext cx="6110426" cy="14213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94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V1: simulating infection.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54" y="1238227"/>
            <a:ext cx="3882988" cy="28475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20931" y="4142735"/>
            <a:ext cx="4796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err="1"/>
              <a:t>Román</a:t>
            </a:r>
            <a:r>
              <a:rPr lang="en-GB" sz="800" dirty="0"/>
              <a:t>, E., et al. (2002). CD4 effector T cell subsets in the response to influenza: heterogeneity, migration, and function. </a:t>
            </a:r>
            <a:r>
              <a:rPr lang="en-GB" sz="800" i="1" dirty="0"/>
              <a:t>Journal of Experimental Medicine</a:t>
            </a:r>
            <a:r>
              <a:rPr lang="en-GB" sz="800" dirty="0"/>
              <a:t>, 196(7), 957-968.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643" y="329423"/>
            <a:ext cx="4280350" cy="337992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084503" y="4085752"/>
            <a:ext cx="38786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Average population dynamics of CD4+ T cells in the three compartments.</a:t>
            </a:r>
            <a:endParaRPr lang="en-GB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520931" y="4481289"/>
            <a:ext cx="57551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Experimental study: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Mice were inoculated with Influenza A virus (A/PR/8/34).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Viral load and CD4+ T cell count were quantified in different tissues at different time points.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Lungs, bronchial alveolar lavages, spleens, draining lymph nodes, and non-draining lymph nodes.</a:t>
            </a:r>
          </a:p>
        </p:txBody>
      </p:sp>
    </p:spTree>
    <p:extLst>
      <p:ext uri="{BB962C8B-B14F-4D97-AF65-F5344CB8AC3E}">
        <p14:creationId xmlns:p14="http://schemas.microsoft.com/office/powerpoint/2010/main" val="321625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V1: simulating infection.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54" y="1238227"/>
            <a:ext cx="3882988" cy="28475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20931" y="4142735"/>
            <a:ext cx="4796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err="1"/>
              <a:t>Román</a:t>
            </a:r>
            <a:r>
              <a:rPr lang="en-GB" sz="800" dirty="0"/>
              <a:t>, E., et al. (2002). CD4 effector T cell subsets in the response to influenza: heterogeneity, migration, and function. </a:t>
            </a:r>
            <a:r>
              <a:rPr lang="en-GB" sz="800" i="1" dirty="0"/>
              <a:t>Journal of Experimental Medicine</a:t>
            </a:r>
            <a:r>
              <a:rPr lang="en-GB" sz="800" dirty="0"/>
              <a:t>, 196(7), 957-968.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643" y="329423"/>
            <a:ext cx="4280350" cy="33799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3316" y="581454"/>
            <a:ext cx="18358" cy="27421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24958" y="4142735"/>
            <a:ext cx="43801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Four days post-infection: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Draining </a:t>
            </a:r>
            <a:r>
              <a:rPr lang="en-GB" sz="2000" dirty="0"/>
              <a:t>lymph </a:t>
            </a:r>
            <a:r>
              <a:rPr lang="en-GB" sz="2000" dirty="0" smtClean="0"/>
              <a:t>node (red</a:t>
            </a:r>
            <a:r>
              <a:rPr lang="en-GB" sz="2000" dirty="0"/>
              <a:t>)</a:t>
            </a:r>
            <a:r>
              <a:rPr lang="en-GB" sz="2000" dirty="0" smtClean="0"/>
              <a:t>, nine-fold expansion.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Lungs (blue), trajectory is very far from its peak.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Time delay in the lungs was observed experimentally (none in their case).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98519" y="1105593"/>
            <a:ext cx="767541" cy="12552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20931" y="4481289"/>
            <a:ext cx="57551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Experimental study: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Mice were inoculated with Influenza A virus (A/PR/8/34).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Viral load and CD4+ T cell count were quantified in different tissues at different time points.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Lungs, bronchial alveolar lavages, spleens, draining lymph nodes, and non-draining lymph nodes.</a:t>
            </a:r>
          </a:p>
        </p:txBody>
      </p:sp>
    </p:spTree>
    <p:extLst>
      <p:ext uri="{BB962C8B-B14F-4D97-AF65-F5344CB8AC3E}">
        <p14:creationId xmlns:p14="http://schemas.microsoft.com/office/powerpoint/2010/main" val="201115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V1: simulating infection.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54" y="1238227"/>
            <a:ext cx="3882988" cy="28475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20931" y="4142735"/>
            <a:ext cx="4796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err="1"/>
              <a:t>Román</a:t>
            </a:r>
            <a:r>
              <a:rPr lang="en-GB" sz="800" dirty="0"/>
              <a:t>, E., et al. (2002). CD4 effector T cell subsets in the response to influenza: heterogeneity, migration, and function. </a:t>
            </a:r>
            <a:r>
              <a:rPr lang="en-GB" sz="800" i="1" dirty="0"/>
              <a:t>Journal of Experimental Medicine</a:t>
            </a:r>
            <a:r>
              <a:rPr lang="en-GB" sz="800" dirty="0"/>
              <a:t>, 196(7), 957-968.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643" y="329423"/>
            <a:ext cx="4280350" cy="33799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9076" y="581454"/>
            <a:ext cx="18358" cy="27421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24958" y="4142735"/>
            <a:ext cx="43801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Six days post-infection: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All three trajectories peak.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Agreement with experimental data.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0931" y="4481289"/>
            <a:ext cx="57551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Experimental study: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Mice were inoculated with Influenza A virus (A/PR/8/34).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Viral load and CD4+ T cell count were quantified in different tissues at different time points.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Lungs, bronchial alveolar lavages, spleens, draining lymph nodes, and non-draining lymph nodes.</a:t>
            </a:r>
          </a:p>
        </p:txBody>
      </p:sp>
    </p:spTree>
    <p:extLst>
      <p:ext uri="{BB962C8B-B14F-4D97-AF65-F5344CB8AC3E}">
        <p14:creationId xmlns:p14="http://schemas.microsoft.com/office/powerpoint/2010/main" val="272552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V1: simulating infection.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54" y="1238227"/>
            <a:ext cx="3882988" cy="28475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20931" y="4142735"/>
            <a:ext cx="4796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err="1"/>
              <a:t>Román</a:t>
            </a:r>
            <a:r>
              <a:rPr lang="en-GB" sz="800" dirty="0"/>
              <a:t>, E., et al. (2002). CD4 effector T cell subsets in the response to influenza: heterogeneity, migration, and function. </a:t>
            </a:r>
            <a:r>
              <a:rPr lang="en-GB" sz="800" i="1" dirty="0"/>
              <a:t>Journal of Experimental Medicine</a:t>
            </a:r>
            <a:r>
              <a:rPr lang="en-GB" sz="800" dirty="0"/>
              <a:t>, 196(7), 957-968.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643" y="329423"/>
            <a:ext cx="4280350" cy="33799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836" y="581454"/>
            <a:ext cx="18358" cy="27421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24958" y="4142735"/>
            <a:ext cx="43801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Eight days post-infection: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All three trajectories are declining.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Agreement with experimental data.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0931" y="4481289"/>
            <a:ext cx="57551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Experimental study: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Mice were inoculated with Influenza A virus (A/PR/8/34).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Viral load and CD4+ T cell count were quantified in different tissues at different time points.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Lungs, bronchial alveolar lavages, spleens, draining lymph nodes, and non-draining lymph nodes.</a:t>
            </a:r>
          </a:p>
        </p:txBody>
      </p:sp>
    </p:spTree>
    <p:extLst>
      <p:ext uri="{BB962C8B-B14F-4D97-AF65-F5344CB8AC3E}">
        <p14:creationId xmlns:p14="http://schemas.microsoft.com/office/powerpoint/2010/main" val="422064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V2: IL2 dose-response study.</a:t>
            </a:r>
            <a:endParaRPr lang="en-GB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37" y="1110210"/>
            <a:ext cx="4280350" cy="33799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1664" y="4635440"/>
            <a:ext cx="35072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Effects of IL2 on metabolism: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Repeated the study at different IL2 concentrations.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Found the peak cell count in each case.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Dose-response study.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455" y="2661073"/>
            <a:ext cx="3380952" cy="1228571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896090" y="1563864"/>
            <a:ext cx="863735" cy="11720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578946" y="2014742"/>
            <a:ext cx="1540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Peak responses at different IL2 concentrations.</a:t>
            </a:r>
            <a:endParaRPr lang="en-GB" sz="1200" dirty="0"/>
          </a:p>
        </p:txBody>
      </p:sp>
      <p:sp>
        <p:nvSpPr>
          <p:cNvPr id="26" name="Rectangle 25"/>
          <p:cNvSpPr/>
          <p:nvPr/>
        </p:nvSpPr>
        <p:spPr>
          <a:xfrm>
            <a:off x="4469536" y="2661073"/>
            <a:ext cx="1139871" cy="12552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4806484" y="4049428"/>
            <a:ext cx="287317" cy="9588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918931" y="5008246"/>
            <a:ext cx="1540099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Three-fold increase in agreement with an experiment </a:t>
            </a:r>
            <a:r>
              <a:rPr lang="en-GB" sz="1050" dirty="0" smtClean="0"/>
              <a:t>(</a:t>
            </a:r>
            <a:r>
              <a:rPr lang="en-GB" sz="1050" dirty="0" err="1" smtClean="0"/>
              <a:t>Deenick</a:t>
            </a:r>
            <a:r>
              <a:rPr lang="en-GB" sz="1050" dirty="0" smtClean="0"/>
              <a:t> </a:t>
            </a:r>
            <a:r>
              <a:rPr lang="en-GB" sz="1050" i="1" dirty="0" smtClean="0"/>
              <a:t>et al</a:t>
            </a:r>
            <a:r>
              <a:rPr lang="en-GB" sz="1050" dirty="0" smtClean="0"/>
              <a:t>., 2003).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333861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V2: IL2 dose-response study.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37" y="1110210"/>
            <a:ext cx="4280350" cy="33799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1664" y="4635440"/>
            <a:ext cx="35072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Effects of IL2 on metabolism: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Repeated the study at different IL2 concentrations.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Found the peak cell count in each case.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Dose-response study.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455" y="2661073"/>
            <a:ext cx="3380952" cy="1228571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896090" y="1563864"/>
            <a:ext cx="863735" cy="11720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762" y="966175"/>
            <a:ext cx="6495238" cy="79047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578946" y="2014742"/>
            <a:ext cx="1540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Peak responses at different IL2 concentrations.</a:t>
            </a:r>
            <a:endParaRPr lang="en-GB" sz="1200" dirty="0"/>
          </a:p>
        </p:txBody>
      </p:sp>
      <p:sp>
        <p:nvSpPr>
          <p:cNvPr id="26" name="Rectangle 25"/>
          <p:cNvSpPr/>
          <p:nvPr/>
        </p:nvSpPr>
        <p:spPr>
          <a:xfrm>
            <a:off x="6281711" y="966176"/>
            <a:ext cx="2737598" cy="7904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1346874" y="966175"/>
            <a:ext cx="831272" cy="7904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176440" y="2151973"/>
            <a:ext cx="57968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Decoupled the logical model from the other modules in the framework.</a:t>
            </a:r>
          </a:p>
          <a:p>
            <a:endParaRPr lang="en-GB" sz="2000" dirty="0"/>
          </a:p>
          <a:p>
            <a:r>
              <a:rPr lang="en-GB" sz="2000" dirty="0" smtClean="0"/>
              <a:t>Estimated the attractors corresponding to three IL2 concentrations (input nodes).</a:t>
            </a:r>
          </a:p>
          <a:p>
            <a:endParaRPr lang="en-GB" sz="2000" dirty="0"/>
          </a:p>
          <a:p>
            <a:r>
              <a:rPr lang="en-GB" sz="2000" dirty="0" smtClean="0"/>
              <a:t>IL2 has a positive influence on the metabolic events involved in biomass synthesis.</a:t>
            </a:r>
          </a:p>
        </p:txBody>
      </p:sp>
    </p:spTree>
    <p:extLst>
      <p:ext uri="{BB962C8B-B14F-4D97-AF65-F5344CB8AC3E}">
        <p14:creationId xmlns:p14="http://schemas.microsoft.com/office/powerpoint/2010/main" val="4262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V2: IL2 dose-response study.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37" y="1110210"/>
            <a:ext cx="4280350" cy="33799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1664" y="4635440"/>
            <a:ext cx="35072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Effects of IL2 on metabolism: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Repeated the study at different IL2 concentrations.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Found the peak cell count in each case.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Dose-response study.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455" y="2661073"/>
            <a:ext cx="3380952" cy="1228571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896090" y="1563864"/>
            <a:ext cx="863735" cy="11720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9293" y="2149875"/>
            <a:ext cx="4141149" cy="421630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6762" y="966175"/>
            <a:ext cx="6495238" cy="79047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578946" y="2014742"/>
            <a:ext cx="1540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Peak responses at different IL2 concentrations.</a:t>
            </a:r>
            <a:endParaRPr lang="en-GB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9653665" y="2149875"/>
            <a:ext cx="253833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Passed the three sets of activity levels to the Th0 metabolic model.</a:t>
            </a:r>
          </a:p>
          <a:p>
            <a:endParaRPr lang="en-GB" sz="2000" dirty="0"/>
          </a:p>
          <a:p>
            <a:r>
              <a:rPr lang="en-GB" sz="2000" dirty="0" smtClean="0"/>
              <a:t>Optimised biomass synthesis for each set.</a:t>
            </a:r>
          </a:p>
          <a:p>
            <a:endParaRPr lang="en-GB" sz="2000" dirty="0"/>
          </a:p>
          <a:p>
            <a:r>
              <a:rPr lang="en-GB" sz="2000" dirty="0" smtClean="0"/>
              <a:t>Comparison of optimised metabolic fluxes between sets.</a:t>
            </a:r>
          </a:p>
          <a:p>
            <a:endParaRPr lang="en-GB" sz="2000" dirty="0"/>
          </a:p>
          <a:p>
            <a:r>
              <a:rPr lang="en-GB" sz="2000" dirty="0" smtClean="0"/>
              <a:t>Drastic, non-linear effects of IL2 on metabolism.</a:t>
            </a:r>
          </a:p>
        </p:txBody>
      </p:sp>
    </p:spTree>
    <p:extLst>
      <p:ext uri="{BB962C8B-B14F-4D97-AF65-F5344CB8AC3E}">
        <p14:creationId xmlns:p14="http://schemas.microsoft.com/office/powerpoint/2010/main" val="232170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V3: phenotypic plasticity.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13" y="1439997"/>
            <a:ext cx="4510336" cy="40141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6113" y="5640511"/>
            <a:ext cx="44750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err="1"/>
              <a:t>Eizenberg</a:t>
            </a:r>
            <a:r>
              <a:rPr lang="en-GB" sz="800" dirty="0"/>
              <a:t>-Magar, I., et al. (2017). Diverse continuum of CD4+ T-cell states is determined by hierarchical additive integration of cytokine signals. </a:t>
            </a:r>
            <a:r>
              <a:rPr lang="en-GB" sz="800" i="1" dirty="0"/>
              <a:t>Proceedings of the National Academy of Sciences</a:t>
            </a:r>
            <a:r>
              <a:rPr lang="en-GB" sz="800" dirty="0"/>
              <a:t>, 201615590.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42065" y="1085418"/>
            <a:ext cx="653657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Experimental study: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Naïve CD4+ T cells from mouse spleens were cultured with antigenic signals and combinations of IL2, IL4, IL6, IL12, </a:t>
            </a:r>
            <a:r>
              <a:rPr lang="en-GB" sz="2400" dirty="0" err="1" smtClean="0"/>
              <a:t>IFNg</a:t>
            </a:r>
            <a:r>
              <a:rPr lang="en-GB" sz="2400" dirty="0" smtClean="0"/>
              <a:t>, and TGFb.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Expression levels of four transcription factors and six cytokines were quantified.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Phenotypic classification.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400" dirty="0" smtClean="0"/>
              <a:t>Results: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IL12, Th1.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IL2 and IL4, Th2.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TGFb and IL6, Th17.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TGFb and IL2, Treg.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8362603" y="4380807"/>
            <a:ext cx="1055717" cy="9735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644764" y="3943294"/>
            <a:ext cx="1540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Note that insufficient IL6 could lead to a mix of Th17 and Treg.</a:t>
            </a:r>
            <a:endParaRPr lang="en-GB" sz="1200" dirty="0"/>
          </a:p>
        </p:txBody>
      </p:sp>
      <p:sp>
        <p:nvSpPr>
          <p:cNvPr id="7" name="Rectangle 6"/>
          <p:cNvSpPr/>
          <p:nvPr/>
        </p:nvSpPr>
        <p:spPr>
          <a:xfrm>
            <a:off x="9390260" y="4769621"/>
            <a:ext cx="2297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/>
              <a:t>Gao, </a:t>
            </a:r>
            <a:r>
              <a:rPr lang="en-GB" sz="800" dirty="0" err="1"/>
              <a:t>Zhimei</a:t>
            </a:r>
            <a:r>
              <a:rPr lang="en-GB" sz="800" dirty="0"/>
              <a:t>, et al. "Synergy between IL-6 and TGF-</a:t>
            </a:r>
            <a:r>
              <a:rPr lang="el-GR" sz="800" dirty="0"/>
              <a:t>β </a:t>
            </a:r>
            <a:r>
              <a:rPr lang="en-GB" sz="800" dirty="0" err="1"/>
              <a:t>signaling</a:t>
            </a:r>
            <a:r>
              <a:rPr lang="en-GB" sz="800" dirty="0"/>
              <a:t> promotes FOXP3 degradation." </a:t>
            </a:r>
            <a:r>
              <a:rPr lang="en-GB" sz="800" i="1" dirty="0"/>
              <a:t>International journal of clinical and experimental pathology</a:t>
            </a:r>
            <a:r>
              <a:rPr lang="en-GB" sz="800" dirty="0"/>
              <a:t> 5.7 (2012): 626.</a:t>
            </a:r>
          </a:p>
        </p:txBody>
      </p:sp>
    </p:spTree>
    <p:extLst>
      <p:ext uri="{BB962C8B-B14F-4D97-AF65-F5344CB8AC3E}">
        <p14:creationId xmlns:p14="http://schemas.microsoft.com/office/powerpoint/2010/main" val="51975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V3: phenotypic plasticity.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3238" y="4687760"/>
            <a:ext cx="46605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Experimental results: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IL12, Th1.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IL2 and IL4, Th2.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TGFb and IL6, Th17.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TGFb and IL2, Treg.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146761" y="5334091"/>
            <a:ext cx="236913" cy="7610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383674" y="4912114"/>
            <a:ext cx="1540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Note that insufficient IL6 could lead to a mix of Th17 and Treg.</a:t>
            </a:r>
            <a:endParaRPr lang="en-GB" sz="1200" dirty="0"/>
          </a:p>
        </p:txBody>
      </p:sp>
      <p:sp>
        <p:nvSpPr>
          <p:cNvPr id="7" name="Rectangle 6"/>
          <p:cNvSpPr/>
          <p:nvPr/>
        </p:nvSpPr>
        <p:spPr>
          <a:xfrm>
            <a:off x="3335300" y="5657256"/>
            <a:ext cx="13483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/>
              <a:t>Gao, </a:t>
            </a:r>
            <a:r>
              <a:rPr lang="en-GB" sz="800" dirty="0" err="1"/>
              <a:t>Zhimei</a:t>
            </a:r>
            <a:r>
              <a:rPr lang="en-GB" sz="800" dirty="0"/>
              <a:t>, et al. "Synergy between IL-6 and TGF-</a:t>
            </a:r>
            <a:r>
              <a:rPr lang="el-GR" sz="800" dirty="0"/>
              <a:t>β </a:t>
            </a:r>
            <a:r>
              <a:rPr lang="en-GB" sz="800" dirty="0" err="1"/>
              <a:t>signaling</a:t>
            </a:r>
            <a:r>
              <a:rPr lang="en-GB" sz="800" dirty="0"/>
              <a:t> promotes FOXP3 degradation." </a:t>
            </a:r>
            <a:r>
              <a:rPr lang="en-GB" sz="800" i="1" dirty="0"/>
              <a:t>International journal of clinical and experimental pathology</a:t>
            </a:r>
            <a:r>
              <a:rPr lang="en-GB" sz="800" dirty="0"/>
              <a:t> 5.7 (2012): 626.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780" y="1140742"/>
            <a:ext cx="6771428" cy="25238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37" y="1000596"/>
            <a:ext cx="4280350" cy="337992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V="1">
            <a:off x="1886989" y="1373518"/>
            <a:ext cx="3036784" cy="146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03412" y="1832956"/>
            <a:ext cx="1540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Peak responses for different cytokine combinations.</a:t>
            </a:r>
            <a:endParaRPr lang="en-GB" sz="1200" dirty="0"/>
          </a:p>
        </p:txBody>
      </p:sp>
      <p:sp>
        <p:nvSpPr>
          <p:cNvPr id="24" name="Rectangle 23"/>
          <p:cNvSpPr/>
          <p:nvPr/>
        </p:nvSpPr>
        <p:spPr>
          <a:xfrm>
            <a:off x="5062780" y="1753985"/>
            <a:ext cx="6771428" cy="1579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5160686" y="3856763"/>
            <a:ext cx="16601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Nomenclature: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1 = Th1.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2 = Th2.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 = Th17.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 = Treg.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254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V3: phenotypic plasticity.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3238" y="4687760"/>
            <a:ext cx="46605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Experimental results: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IL12, Th1.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IL2 and IL4, Th2.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TGFb and IL6, Th17.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TGFb and IL2, Treg.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146761" y="5334091"/>
            <a:ext cx="236913" cy="7610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383674" y="4912114"/>
            <a:ext cx="1540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Note that insufficient IL6 could lead to a mix of Th17 and Treg.</a:t>
            </a:r>
            <a:endParaRPr lang="en-GB" sz="1200" dirty="0"/>
          </a:p>
        </p:txBody>
      </p:sp>
      <p:sp>
        <p:nvSpPr>
          <p:cNvPr id="7" name="Rectangle 6"/>
          <p:cNvSpPr/>
          <p:nvPr/>
        </p:nvSpPr>
        <p:spPr>
          <a:xfrm>
            <a:off x="3335300" y="5657256"/>
            <a:ext cx="13483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/>
              <a:t>Gao, </a:t>
            </a:r>
            <a:r>
              <a:rPr lang="en-GB" sz="800" dirty="0" err="1"/>
              <a:t>Zhimei</a:t>
            </a:r>
            <a:r>
              <a:rPr lang="en-GB" sz="800" dirty="0"/>
              <a:t>, et al. "Synergy between IL-6 and TGF-</a:t>
            </a:r>
            <a:r>
              <a:rPr lang="el-GR" sz="800" dirty="0"/>
              <a:t>β </a:t>
            </a:r>
            <a:r>
              <a:rPr lang="en-GB" sz="800" dirty="0" err="1"/>
              <a:t>signaling</a:t>
            </a:r>
            <a:r>
              <a:rPr lang="en-GB" sz="800" dirty="0"/>
              <a:t> promotes FOXP3 degradation." </a:t>
            </a:r>
            <a:r>
              <a:rPr lang="en-GB" sz="800" i="1" dirty="0"/>
              <a:t>International journal of clinical and experimental pathology</a:t>
            </a:r>
            <a:r>
              <a:rPr lang="en-GB" sz="800" dirty="0"/>
              <a:t> 5.7 (2012): 626.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780" y="1140742"/>
            <a:ext cx="6771428" cy="25238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37" y="1000596"/>
            <a:ext cx="4280350" cy="337992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V="1">
            <a:off x="1886989" y="1373518"/>
            <a:ext cx="3036784" cy="146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0686" y="5334091"/>
            <a:ext cx="6533333" cy="114285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062780" y="5924078"/>
            <a:ext cx="6771428" cy="1579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5062780" y="3663189"/>
            <a:ext cx="57968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Decoupled the logical model from the other modules in the framework.</a:t>
            </a:r>
          </a:p>
          <a:p>
            <a:endParaRPr lang="en-GB" sz="2000" dirty="0"/>
          </a:p>
          <a:p>
            <a:r>
              <a:rPr lang="en-GB" sz="2000" dirty="0" smtClean="0"/>
              <a:t>Estimated the attractors corresponding to different cytokine combinations (input nodes).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03412" y="1832956"/>
            <a:ext cx="1540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Peak responses for different cytokine combinations.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42786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Novel switch-Like behaviour.</a:t>
            </a:r>
            <a:endParaRPr lang="en-GB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122" y="1228696"/>
            <a:ext cx="3704288" cy="27257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1" y="1171859"/>
            <a:ext cx="3424844" cy="278255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1441" y="4244261"/>
            <a:ext cx="3665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Inputs: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Modified the input signal.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Different peak strengths.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97928" y="4307220"/>
            <a:ext cx="41646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Outputs: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Found the peak CD4+ T cell response to each input signal.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Dose-response study.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Nothing below threshold.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604" y="1014141"/>
            <a:ext cx="3464350" cy="262854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434970" y="3805676"/>
            <a:ext cx="3169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/>
              <a:t>Eisenbarth</a:t>
            </a:r>
            <a:r>
              <a:rPr lang="en-US" sz="800" dirty="0"/>
              <a:t>, S. C. "Dendritic cell subsets in T cell programming: location dictates function." </a:t>
            </a:r>
            <a:r>
              <a:rPr lang="en-US" sz="800" i="1" dirty="0"/>
              <a:t>Nature Reviews Immunology</a:t>
            </a:r>
            <a:r>
              <a:rPr lang="en-US" sz="800" dirty="0"/>
              <a:t> 19.2 (2019): 89-103.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34970" y="4307220"/>
            <a:ext cx="3665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Explanation: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Naïve CD4+ T cells must enter a lymph node to be activated.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Entry and retention depend on the input.</a:t>
            </a:r>
          </a:p>
        </p:txBody>
      </p:sp>
    </p:spTree>
    <p:extLst>
      <p:ext uri="{BB962C8B-B14F-4D97-AF65-F5344CB8AC3E}">
        <p14:creationId xmlns:p14="http://schemas.microsoft.com/office/powerpoint/2010/main" val="387048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Novel switch-Like behaviour.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122" y="1228696"/>
            <a:ext cx="3704288" cy="27257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1" y="1171859"/>
            <a:ext cx="3424844" cy="278255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1441" y="4244261"/>
            <a:ext cx="3665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Inputs: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Modified the input signal.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Different peak strengths.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478" y="403098"/>
            <a:ext cx="2575000" cy="20189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97928" y="4307220"/>
            <a:ext cx="41646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Outputs: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Found the peak CD4+ T cell response to each input signal.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Dose-response study.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Response rises exponentially above threshold.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12546" y="411494"/>
            <a:ext cx="24340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Explanation 1: Non-linear logical model amplifies the input.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179" y="4456453"/>
            <a:ext cx="2715058" cy="108602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40126" y="5542476"/>
            <a:ext cx="3763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Explanation 3: One effector cell gives rise to many more.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6808" y="2333957"/>
            <a:ext cx="4161412" cy="90516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331410" y="3299821"/>
            <a:ext cx="4442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Explanation 2: CD4+ T cells secrete IL2, </a:t>
            </a:r>
            <a:r>
              <a:rPr lang="en-GB" sz="2400" i="1" dirty="0" smtClean="0"/>
              <a:t>i</a:t>
            </a:r>
            <a:r>
              <a:rPr lang="en-GB" sz="2400" dirty="0" smtClean="0"/>
              <a:t>.</a:t>
            </a:r>
            <a:r>
              <a:rPr lang="en-GB" sz="2400" i="1" dirty="0" smtClean="0"/>
              <a:t>e</a:t>
            </a:r>
            <a:r>
              <a:rPr lang="en-GB" sz="2400" dirty="0" smtClean="0"/>
              <a:t>., positive feedback.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72259" y="268451"/>
            <a:ext cx="4923617" cy="1974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7331410" y="2431174"/>
            <a:ext cx="4442379" cy="1744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8347619" y="4363261"/>
            <a:ext cx="3733272" cy="2057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87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Novel oscillatory behaviour.</a:t>
            </a:r>
            <a:endParaRPr lang="en-GB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09" y="1237850"/>
            <a:ext cx="3194858" cy="27297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596" y="1237850"/>
            <a:ext cx="3640975" cy="26892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1" y="4244261"/>
            <a:ext cx="3665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Inputs: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Modified the input signal.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Chronic instead of acute.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97927" y="4307220"/>
            <a:ext cx="43974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Outputs: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Sustained response expected.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Oscillatory response found.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Homeostasis, </a:t>
            </a:r>
            <a:r>
              <a:rPr lang="en-GB" sz="2400" i="1" dirty="0" smtClean="0"/>
              <a:t>i</a:t>
            </a:r>
            <a:r>
              <a:rPr lang="en-GB" sz="2400" dirty="0" smtClean="0"/>
              <a:t>.</a:t>
            </a:r>
            <a:r>
              <a:rPr lang="en-GB" sz="2400" i="1" dirty="0" smtClean="0"/>
              <a:t>e</a:t>
            </a:r>
            <a:r>
              <a:rPr lang="en-GB" sz="2400" dirty="0" smtClean="0"/>
              <a:t>., negative feedback.</a:t>
            </a:r>
          </a:p>
        </p:txBody>
      </p:sp>
    </p:spTree>
    <p:extLst>
      <p:ext uri="{BB962C8B-B14F-4D97-AF65-F5344CB8AC3E}">
        <p14:creationId xmlns:p14="http://schemas.microsoft.com/office/powerpoint/2010/main" val="240049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Novel oscillatory behaviour.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09" y="1237850"/>
            <a:ext cx="3194858" cy="27297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596" y="1237850"/>
            <a:ext cx="3640975" cy="26892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1" y="4244261"/>
            <a:ext cx="3665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Inputs: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Modified the input signal.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Chronic instead of acute.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0871" y="7566"/>
            <a:ext cx="4131129" cy="528003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97927" y="4307220"/>
            <a:ext cx="43974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Outputs: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Different secretion rates.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Cytokine-secreting ability changes with cell migration.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Compartmental sizes.</a:t>
            </a:r>
          </a:p>
        </p:txBody>
      </p:sp>
    </p:spTree>
    <p:extLst>
      <p:ext uri="{BB962C8B-B14F-4D97-AF65-F5344CB8AC3E}">
        <p14:creationId xmlns:p14="http://schemas.microsoft.com/office/powerpoint/2010/main" val="429251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Conclusion: unprecedented scope.</a:t>
            </a:r>
            <a:endParaRPr lang="en-GB" sz="4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33" y="1118471"/>
            <a:ext cx="3678323" cy="547352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656599" y="1032677"/>
            <a:ext cx="42638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Multiple Layers of organisation, including cytokine signalling, cell population dynamics (life cycle), intracellular signal transduction, gene regulation, and metabolism.</a:t>
            </a:r>
          </a:p>
          <a:p>
            <a:endParaRPr lang="en-GB" sz="2400" dirty="0"/>
          </a:p>
          <a:p>
            <a:r>
              <a:rPr lang="en-GB" sz="2400" dirty="0" smtClean="0"/>
              <a:t>Compartmental setup to </a:t>
            </a:r>
            <a:r>
              <a:rPr lang="en-GB" sz="2400" dirty="0"/>
              <a:t>support physiologically based </a:t>
            </a:r>
            <a:r>
              <a:rPr lang="en-GB" sz="2400" dirty="0" smtClean="0"/>
              <a:t>pharmacokinetic and pharmacodynamic applications.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Systemic, cellular, and molecular events occurring at different time scales.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815" y="1118471"/>
            <a:ext cx="3686784" cy="528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4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Conclusion: modularity.</a:t>
            </a:r>
            <a:endParaRPr lang="en-GB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70" y="1373498"/>
            <a:ext cx="4954627" cy="4480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86153" y="1608151"/>
            <a:ext cx="53700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Advantages: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Incorporation of new agent types.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Reusability of models within the framework or in isolation.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Different levels of granularity.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Caching modular simulation results.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Data integration.</a:t>
            </a:r>
          </a:p>
        </p:txBody>
      </p:sp>
    </p:spTree>
    <p:extLst>
      <p:ext uri="{BB962C8B-B14F-4D97-AF65-F5344CB8AC3E}">
        <p14:creationId xmlns:p14="http://schemas.microsoft.com/office/powerpoint/2010/main" val="91963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Conclusion: novel emergent behaviours.</a:t>
            </a:r>
            <a:endParaRPr lang="en-GB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16" y="1037495"/>
            <a:ext cx="3776864" cy="16681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10" y="2896844"/>
            <a:ext cx="4186844" cy="36176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64556" y="2522772"/>
            <a:ext cx="46800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Switch-like behaviour could help the immune system filter out `noises’, </a:t>
            </a:r>
            <a:r>
              <a:rPr lang="en-GB" sz="2400" i="1" dirty="0" smtClean="0"/>
              <a:t>i</a:t>
            </a:r>
            <a:r>
              <a:rPr lang="en-GB" sz="2400" dirty="0" smtClean="0"/>
              <a:t>.</a:t>
            </a:r>
            <a:r>
              <a:rPr lang="en-GB" sz="2400" i="1" dirty="0" smtClean="0"/>
              <a:t>e</a:t>
            </a:r>
            <a:r>
              <a:rPr lang="en-GB" sz="2400" dirty="0" smtClean="0"/>
              <a:t>., small and non-threatening amount of antigen.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64556" y="1086119"/>
            <a:ext cx="4857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Similar behaviours observed or predicted in relation to other immune cell types.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64556" y="4328756"/>
            <a:ext cx="4680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Oscillatory behaviour could prevent an immune response from getting out of control, </a:t>
            </a:r>
            <a:r>
              <a:rPr lang="en-GB" sz="2400" i="1" dirty="0" smtClean="0"/>
              <a:t>i</a:t>
            </a:r>
            <a:r>
              <a:rPr lang="en-GB" sz="2400" dirty="0" smtClean="0"/>
              <a:t>.</a:t>
            </a:r>
            <a:r>
              <a:rPr lang="en-GB" sz="2400" i="1" dirty="0" smtClean="0"/>
              <a:t>e</a:t>
            </a:r>
            <a:r>
              <a:rPr lang="en-GB" sz="2400" dirty="0" smtClean="0"/>
              <a:t>., cytokine storm.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8183" y="1037495"/>
            <a:ext cx="3858730" cy="16681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498183" y="3037514"/>
            <a:ext cx="3858730" cy="34769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27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Oncology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91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PRIMAGE.</a:t>
            </a:r>
            <a:endParaRPr lang="en-GB" sz="4400" dirty="0"/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7" y="1082405"/>
            <a:ext cx="3358248" cy="1918999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4052197" y="2762233"/>
            <a:ext cx="79264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Objective:</a:t>
            </a:r>
          </a:p>
          <a:p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Cloud-based decision-making platform for the clinical management of malignant solid tumours</a:t>
            </a:r>
            <a:r>
              <a:rPr lang="en-US" sz="2400" b="1" dirty="0"/>
              <a:t>, specifically predictive tools for diagnosis, prognosis, </a:t>
            </a:r>
            <a:r>
              <a:rPr lang="en-US" sz="2400" b="1" dirty="0" smtClean="0"/>
              <a:t>therapeutic choices, and treatment follow-up.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Novel imaging biomarkers, </a:t>
            </a:r>
            <a:r>
              <a:rPr lang="en-US" sz="2400" b="1" i="1" dirty="0" smtClean="0">
                <a:solidFill>
                  <a:srgbClr val="FF0000"/>
                </a:solidFill>
              </a:rPr>
              <a:t>in silico</a:t>
            </a:r>
            <a:r>
              <a:rPr lang="en-US" sz="2400" b="1" dirty="0" smtClean="0">
                <a:solidFill>
                  <a:srgbClr val="FF0000"/>
                </a:solidFill>
              </a:rPr>
              <a:t> tumour growth simulation methods</a:t>
            </a:r>
            <a:r>
              <a:rPr lang="en-US" sz="2400" b="1" dirty="0" smtClean="0"/>
              <a:t>, advanced visualisation techniques, and machine learning tools.</a:t>
            </a:r>
            <a:endParaRPr lang="en-GB" sz="2400" b="1" dirty="0" smtClean="0"/>
          </a:p>
        </p:txBody>
      </p:sp>
      <p:sp>
        <p:nvSpPr>
          <p:cNvPr id="82" name="TextBox 81"/>
          <p:cNvSpPr txBox="1"/>
          <p:nvPr/>
        </p:nvSpPr>
        <p:spPr>
          <a:xfrm>
            <a:off x="121920" y="3001404"/>
            <a:ext cx="31532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Project facts: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10-million-euro Horizon 2020 project.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Financed by the European Commission.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16 partner institutions from eight European countries.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052197" y="1383625"/>
            <a:ext cx="8009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Predictive </a:t>
            </a:r>
            <a:r>
              <a:rPr lang="en-US" sz="2400" i="1" dirty="0" smtClean="0"/>
              <a:t>in silico</a:t>
            </a:r>
            <a:r>
              <a:rPr lang="en-US" sz="2400" dirty="0" smtClean="0"/>
              <a:t> </a:t>
            </a:r>
            <a:r>
              <a:rPr lang="en-US" sz="2400" dirty="0"/>
              <a:t>Multiscale Analytics to </a:t>
            </a:r>
            <a:r>
              <a:rPr lang="en-US" sz="2400" dirty="0" smtClean="0"/>
              <a:t>Support Cancer Personalised Diagnosis </a:t>
            </a:r>
            <a:r>
              <a:rPr lang="en-US" sz="2400" dirty="0"/>
              <a:t>and </a:t>
            </a:r>
            <a:r>
              <a:rPr lang="en-US" sz="2400" dirty="0" smtClean="0"/>
              <a:t>Prognosis</a:t>
            </a:r>
            <a:r>
              <a:rPr lang="en-US" sz="2400" dirty="0"/>
              <a:t>, Empowered by </a:t>
            </a:r>
            <a:r>
              <a:rPr lang="en-US" sz="2400" dirty="0" smtClean="0"/>
              <a:t>Imaging Biomarkers.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128316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Neuroblastoma.</a:t>
            </a:r>
            <a:endParaRPr lang="en-GB" sz="4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41" y="1271254"/>
            <a:ext cx="3038619" cy="300683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1841" y="4284399"/>
            <a:ext cx="32317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Louis, Chrystal U., and Jason M. Shohet. "Neuroblastoma: molecular pathogenesis and therapy." </a:t>
            </a:r>
            <a:r>
              <a:rPr lang="en-US" sz="800" i="1" dirty="0"/>
              <a:t>Annual review of medicine</a:t>
            </a:r>
            <a:r>
              <a:rPr lang="en-US" sz="800" dirty="0"/>
              <a:t> 66 (2015): 49-63.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983" y="1209208"/>
            <a:ext cx="2886349" cy="29611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96440" y="4278088"/>
            <a:ext cx="33107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Marshall, Glenn M., et al. "The prenatal origins of cancer." </a:t>
            </a:r>
            <a:r>
              <a:rPr lang="en-US" sz="800" i="1" dirty="0"/>
              <a:t>Nature Reviews Cancer</a:t>
            </a:r>
            <a:r>
              <a:rPr lang="en-US" sz="800" dirty="0"/>
              <a:t> 14.4 (2014): 277-289.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855" y="1209208"/>
            <a:ext cx="4893011" cy="299912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910083" y="4284399"/>
            <a:ext cx="497655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/>
              <a:t>Sokol</a:t>
            </a:r>
            <a:r>
              <a:rPr lang="en-US" sz="800" dirty="0"/>
              <a:t>, Elizabeth, and Ami V. Desai. "The Evolution of Risk Classification for Neuroblastoma." </a:t>
            </a:r>
            <a:r>
              <a:rPr lang="en-US" sz="800" i="1" dirty="0"/>
              <a:t>Children</a:t>
            </a:r>
            <a:r>
              <a:rPr lang="en-US" sz="800" dirty="0"/>
              <a:t> 6.2 (2019): 27.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1841" y="4697200"/>
            <a:ext cx="31532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Paediatric cancer: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Most common extra-cranial solid tumour in children.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15 % of cancer-related deaths in children.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Adrenal medulla is usually the primary site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206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Neuroblastoma.</a:t>
            </a:r>
            <a:endParaRPr lang="en-GB" sz="4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41" y="1271254"/>
            <a:ext cx="3038619" cy="300683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1841" y="4284399"/>
            <a:ext cx="32317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Louis, Chrystal U., and Jason M. Shohet. "Neuroblastoma: molecular pathogenesis and therapy." </a:t>
            </a:r>
            <a:r>
              <a:rPr lang="en-US" sz="800" i="1" dirty="0"/>
              <a:t>Annual review of medicine</a:t>
            </a:r>
            <a:r>
              <a:rPr lang="en-US" sz="800" dirty="0"/>
              <a:t> 66 (2015): 49-63.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983" y="1209208"/>
            <a:ext cx="2886349" cy="29611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96440" y="4278088"/>
            <a:ext cx="33107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Marshall, Glenn M., et al. "The prenatal origins of cancer." </a:t>
            </a:r>
            <a:r>
              <a:rPr lang="en-US" sz="800" i="1" dirty="0"/>
              <a:t>Nature Reviews Cancer</a:t>
            </a:r>
            <a:r>
              <a:rPr lang="en-US" sz="800" dirty="0"/>
              <a:t> 14.4 (2014): 277-289.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855" y="1209208"/>
            <a:ext cx="4893011" cy="299912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910083" y="4284399"/>
            <a:ext cx="497655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/>
              <a:t>Sokol</a:t>
            </a:r>
            <a:r>
              <a:rPr lang="en-US" sz="800" dirty="0"/>
              <a:t>, Elizabeth, and Ami V. Desai. "The Evolution of Risk Classification for Neuroblastoma." </a:t>
            </a:r>
            <a:r>
              <a:rPr lang="en-US" sz="800" i="1" dirty="0"/>
              <a:t>Children</a:t>
            </a:r>
            <a:r>
              <a:rPr lang="en-US" sz="800" dirty="0"/>
              <a:t> 6.2 (2019): 27.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1841" y="4697200"/>
            <a:ext cx="31532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Paediatric cancer: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Most common extra-cranial solid tumour in children.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15 % of cancer-related deaths in children.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Adrenal medulla is usually the primary site.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5173" y="4724364"/>
            <a:ext cx="33349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Neural crest: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Transient structure in the embryo.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Migrate and differentiate into a variety of different cell types.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Sympathetic nervous system.</a:t>
            </a:r>
          </a:p>
        </p:txBody>
      </p:sp>
    </p:spTree>
    <p:extLst>
      <p:ext uri="{BB962C8B-B14F-4D97-AF65-F5344CB8AC3E}">
        <p14:creationId xmlns:p14="http://schemas.microsoft.com/office/powerpoint/2010/main" val="85084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Neuroblastoma.</a:t>
            </a:r>
            <a:endParaRPr lang="en-GB" sz="4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41" y="1271254"/>
            <a:ext cx="3038619" cy="300683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1841" y="4284399"/>
            <a:ext cx="32317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Louis, Chrystal U., and Jason M. Shohet. "Neuroblastoma: molecular pathogenesis and therapy." </a:t>
            </a:r>
            <a:r>
              <a:rPr lang="en-US" sz="800" i="1" dirty="0"/>
              <a:t>Annual review of medicine</a:t>
            </a:r>
            <a:r>
              <a:rPr lang="en-US" sz="800" dirty="0"/>
              <a:t> 66 (2015): 49-63.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983" y="1209208"/>
            <a:ext cx="2886349" cy="29611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96440" y="4278088"/>
            <a:ext cx="33107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Marshall, Glenn M., et al. "The prenatal origins of cancer." </a:t>
            </a:r>
            <a:r>
              <a:rPr lang="en-US" sz="800" i="1" dirty="0"/>
              <a:t>Nature Reviews Cancer</a:t>
            </a:r>
            <a:r>
              <a:rPr lang="en-US" sz="800" dirty="0"/>
              <a:t> 14.4 (2014): 277-289.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855" y="1209208"/>
            <a:ext cx="4893011" cy="299912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910083" y="4284399"/>
            <a:ext cx="497655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/>
              <a:t>Sokol</a:t>
            </a:r>
            <a:r>
              <a:rPr lang="en-US" sz="800" dirty="0"/>
              <a:t>, Elizabeth, and Ami V. Desai. "The Evolution of Risk Classification for Neuroblastoma." </a:t>
            </a:r>
            <a:r>
              <a:rPr lang="en-US" sz="800" i="1" dirty="0"/>
              <a:t>Children</a:t>
            </a:r>
            <a:r>
              <a:rPr lang="en-US" sz="800" dirty="0"/>
              <a:t> 6.2 (2019): 27.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1841" y="4697200"/>
            <a:ext cx="31532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Paediatric cancer: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Most common extra-cranial solid tumour in children.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15 % of cancer-related deaths in children.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Adrenal medulla is usually the primary site.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5173" y="4724364"/>
            <a:ext cx="33349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Neural crest: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Transient structure in the embryo.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Migrate and differentiate into a variety of different cell types.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Sympathetic nervous system.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10083" y="4724364"/>
            <a:ext cx="48690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Heterogeneity: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Spontaneous regression.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Drug resistance and metastasis even after multi-modal treatment.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MYCN amplification.</a:t>
            </a:r>
          </a:p>
        </p:txBody>
      </p:sp>
    </p:spTree>
    <p:extLst>
      <p:ext uri="{BB962C8B-B14F-4D97-AF65-F5344CB8AC3E}">
        <p14:creationId xmlns:p14="http://schemas.microsoft.com/office/powerpoint/2010/main" val="201660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MYCN.</a:t>
            </a:r>
            <a:endParaRPr lang="en-GB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31" y="1208048"/>
            <a:ext cx="4425757" cy="39140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69558" y="5244093"/>
            <a:ext cx="31034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smtClean="0"/>
              <a:t>Huang</a:t>
            </a:r>
            <a:r>
              <a:rPr lang="en-GB" sz="800" dirty="0"/>
              <a:t>, Miller, and William A. Weiss. "Neuroblastoma and MYCN." </a:t>
            </a:r>
            <a:r>
              <a:rPr lang="en-GB" sz="800" i="1" dirty="0"/>
              <a:t>Cold Spring </a:t>
            </a:r>
            <a:r>
              <a:rPr lang="en-GB" sz="800" i="1" dirty="0" err="1"/>
              <a:t>Harbor</a:t>
            </a:r>
            <a:r>
              <a:rPr lang="en-GB" sz="800" i="1" dirty="0"/>
              <a:t> perspectives in medicine 3.10</a:t>
            </a:r>
            <a:r>
              <a:rPr lang="en-GB" sz="800" dirty="0"/>
              <a:t> (2013): a014415.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687" y="1340093"/>
            <a:ext cx="5886450" cy="15525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5687" y="3488827"/>
            <a:ext cx="5528553" cy="304895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04312" y="5614449"/>
            <a:ext cx="4517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Oncogene: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Proliferation AND apoptosis.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Non-linear relation with disease outcome.</a:t>
            </a:r>
          </a:p>
        </p:txBody>
      </p:sp>
    </p:spTree>
    <p:extLst>
      <p:ext uri="{BB962C8B-B14F-4D97-AF65-F5344CB8AC3E}">
        <p14:creationId xmlns:p14="http://schemas.microsoft.com/office/powerpoint/2010/main" val="251906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Centred-Based cell-based model.</a:t>
            </a:r>
            <a:endParaRPr lang="en-GB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26480" y="1673386"/>
            <a:ext cx="58022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 type of agent-based model.</a:t>
            </a:r>
          </a:p>
          <a:p>
            <a:endParaRPr lang="en-GB" sz="2400" dirty="0"/>
          </a:p>
          <a:p>
            <a:r>
              <a:rPr lang="en-GB" sz="2400" dirty="0" smtClean="0"/>
              <a:t>Spatial effects are considered: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Off-lattice.</a:t>
            </a:r>
          </a:p>
          <a:p>
            <a:endParaRPr lang="en-GB" sz="2400" dirty="0"/>
          </a:p>
          <a:p>
            <a:r>
              <a:rPr lang="en-GB" sz="2400" dirty="0" smtClean="0"/>
              <a:t>Three pillars: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Tumour growth.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Tumour regression.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Tumour-Microenvironment interactions.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33" y="1673386"/>
            <a:ext cx="5395325" cy="359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57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Tumour growth.</a:t>
            </a:r>
            <a:endParaRPr lang="en-GB" sz="4400" dirty="0"/>
          </a:p>
        </p:txBody>
      </p:sp>
      <p:sp>
        <p:nvSpPr>
          <p:cNvPr id="54" name="TextBox 53"/>
          <p:cNvSpPr txBox="1"/>
          <p:nvPr/>
        </p:nvSpPr>
        <p:spPr>
          <a:xfrm>
            <a:off x="6113755" y="812952"/>
            <a:ext cx="5790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Attribute `cycle’: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Tracks an agent’s position in the cell cycle.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Probability of advancing in the cycle is determined by other agent attributes, </a:t>
            </a:r>
            <a:r>
              <a:rPr lang="en-GB" sz="2400" i="1" dirty="0" smtClean="0"/>
              <a:t>e</a:t>
            </a:r>
            <a:r>
              <a:rPr lang="en-GB" sz="2400" dirty="0" smtClean="0"/>
              <a:t>.</a:t>
            </a:r>
            <a:r>
              <a:rPr lang="en-GB" sz="2400" i="1" dirty="0" smtClean="0"/>
              <a:t>g</a:t>
            </a:r>
            <a:r>
              <a:rPr lang="en-GB" sz="2400" dirty="0" smtClean="0"/>
              <a:t>., p21.</a:t>
            </a: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920"/>
            <a:ext cx="4763031" cy="3892290"/>
          </a:xfrm>
          <a:prstGeom prst="rect">
            <a:avLst/>
          </a:prstGeom>
        </p:spPr>
      </p:pic>
      <p:sp>
        <p:nvSpPr>
          <p:cNvPr id="57" name="Rectangle 3"/>
          <p:cNvSpPr>
            <a:spLocks noChangeArrowheads="1"/>
          </p:cNvSpPr>
          <p:nvPr/>
        </p:nvSpPr>
        <p:spPr bwMode="auto">
          <a:xfrm>
            <a:off x="-15186" y="6506856"/>
            <a:ext cx="474267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Kaushansky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K., &amp; Williams, W. J. (2016).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Williams hematology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r>
              <a:rPr lang="en-US" altLang="en-US" sz="1200" dirty="0"/>
              <a:t> </a:t>
            </a:r>
            <a:r>
              <a:rPr lang="en-US" altLang="en-US" sz="1200" dirty="0" smtClean="0"/>
              <a:t>Modified.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696530" y="3358939"/>
            <a:ext cx="2266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G0/G1:</a:t>
            </a:r>
          </a:p>
          <a:p>
            <a:r>
              <a:rPr lang="en-US" dirty="0" smtClean="0"/>
              <a:t>MAPK/Ras signalling</a:t>
            </a:r>
          </a:p>
          <a:p>
            <a:r>
              <a:rPr lang="en-US" dirty="0" smtClean="0"/>
              <a:t>p21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078362" y="1238532"/>
            <a:ext cx="2266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G1:</a:t>
            </a:r>
          </a:p>
          <a:p>
            <a:r>
              <a:rPr lang="en-US" dirty="0" smtClean="0"/>
              <a:t>MAPK/Ras signalling</a:t>
            </a:r>
          </a:p>
          <a:p>
            <a:r>
              <a:rPr lang="en-US" dirty="0" smtClean="0"/>
              <a:t>p21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668613" y="5074444"/>
            <a:ext cx="2266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G1/S:</a:t>
            </a:r>
          </a:p>
          <a:p>
            <a:r>
              <a:rPr lang="en-US" dirty="0" smtClean="0"/>
              <a:t>MAPK/Ras signalling</a:t>
            </a:r>
          </a:p>
          <a:p>
            <a:r>
              <a:rPr lang="en-US" dirty="0" smtClean="0"/>
              <a:t>p21</a:t>
            </a: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901" y="1580429"/>
            <a:ext cx="213538" cy="222529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300" y="3709339"/>
            <a:ext cx="213538" cy="22252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431" y="5419314"/>
            <a:ext cx="213538" cy="222529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249" y="1874659"/>
            <a:ext cx="221131" cy="18959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377" y="3968268"/>
            <a:ext cx="221131" cy="189594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379" y="5785386"/>
            <a:ext cx="221131" cy="189594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58767" y="5477745"/>
            <a:ext cx="947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S:</a:t>
            </a:r>
          </a:p>
          <a:p>
            <a:r>
              <a:rPr lang="en-US" dirty="0" smtClean="0"/>
              <a:t>p21</a:t>
            </a: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7" y="5861894"/>
            <a:ext cx="221131" cy="189594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271623" y="1470589"/>
            <a:ext cx="965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G2/M:</a:t>
            </a:r>
          </a:p>
          <a:p>
            <a:r>
              <a:rPr lang="en-US" dirty="0" smtClean="0"/>
              <a:t>CDC25C</a:t>
            </a:r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226" y="1769256"/>
            <a:ext cx="213538" cy="22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Tumour growth.</a:t>
            </a:r>
            <a:endParaRPr lang="en-GB" sz="4400" dirty="0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920"/>
            <a:ext cx="4763031" cy="3892290"/>
          </a:xfrm>
          <a:prstGeom prst="rect">
            <a:avLst/>
          </a:prstGeom>
        </p:spPr>
      </p:pic>
      <p:sp>
        <p:nvSpPr>
          <p:cNvPr id="57" name="Rectangle 3"/>
          <p:cNvSpPr>
            <a:spLocks noChangeArrowheads="1"/>
          </p:cNvSpPr>
          <p:nvPr/>
        </p:nvSpPr>
        <p:spPr bwMode="auto">
          <a:xfrm>
            <a:off x="-15186" y="6506856"/>
            <a:ext cx="474267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Kaushansky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K., &amp; Williams, W. J. (2016).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Williams hematology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r>
              <a:rPr lang="en-US" altLang="en-US" sz="1200" dirty="0"/>
              <a:t> </a:t>
            </a:r>
            <a:r>
              <a:rPr lang="en-US" altLang="en-US" sz="1200" dirty="0" smtClean="0"/>
              <a:t>Modified.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696530" y="3358939"/>
            <a:ext cx="2266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G0/G1:</a:t>
            </a:r>
          </a:p>
          <a:p>
            <a:r>
              <a:rPr lang="en-US" dirty="0" smtClean="0"/>
              <a:t>MAPK/Ras signalling</a:t>
            </a:r>
          </a:p>
          <a:p>
            <a:r>
              <a:rPr lang="en-US" dirty="0" smtClean="0"/>
              <a:t>p21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078362" y="1238532"/>
            <a:ext cx="2266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G1:</a:t>
            </a:r>
          </a:p>
          <a:p>
            <a:r>
              <a:rPr lang="en-US" dirty="0" smtClean="0"/>
              <a:t>MAPK/Ras signalling</a:t>
            </a:r>
          </a:p>
          <a:p>
            <a:r>
              <a:rPr lang="en-US" dirty="0" smtClean="0"/>
              <a:t>p21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668613" y="5074444"/>
            <a:ext cx="2266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G1/S:</a:t>
            </a:r>
          </a:p>
          <a:p>
            <a:r>
              <a:rPr lang="en-US" dirty="0" smtClean="0"/>
              <a:t>MAPK/Ras signalling</a:t>
            </a:r>
          </a:p>
          <a:p>
            <a:r>
              <a:rPr lang="en-US" dirty="0" smtClean="0"/>
              <a:t>p21</a:t>
            </a: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901" y="1580429"/>
            <a:ext cx="213538" cy="222529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300" y="3709339"/>
            <a:ext cx="213538" cy="22252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431" y="5419314"/>
            <a:ext cx="213538" cy="222529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249" y="1874659"/>
            <a:ext cx="221131" cy="18959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377" y="3968268"/>
            <a:ext cx="221131" cy="189594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379" y="5785386"/>
            <a:ext cx="221131" cy="189594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58767" y="5477745"/>
            <a:ext cx="947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S:</a:t>
            </a:r>
          </a:p>
          <a:p>
            <a:r>
              <a:rPr lang="en-US" dirty="0" smtClean="0"/>
              <a:t>p21</a:t>
            </a: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7" y="5861894"/>
            <a:ext cx="221131" cy="189594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271623" y="1470589"/>
            <a:ext cx="965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G2/M:</a:t>
            </a:r>
          </a:p>
          <a:p>
            <a:r>
              <a:rPr lang="en-US" dirty="0" smtClean="0"/>
              <a:t>CDC25C</a:t>
            </a:r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226" y="1769256"/>
            <a:ext cx="213538" cy="22252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796" y="4169531"/>
            <a:ext cx="5203620" cy="246443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113755" y="812952"/>
            <a:ext cx="5790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Attribute `cycle’: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Tracks an agent’s position in the cell cycle.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Probability of advancing in the cycle is determined by other agent attributes, </a:t>
            </a:r>
            <a:r>
              <a:rPr lang="en-GB" sz="2400" i="1" dirty="0" smtClean="0"/>
              <a:t>e</a:t>
            </a:r>
            <a:r>
              <a:rPr lang="en-GB" sz="2400" dirty="0" smtClean="0"/>
              <a:t>.</a:t>
            </a:r>
            <a:r>
              <a:rPr lang="en-GB" sz="2400" i="1" dirty="0" smtClean="0"/>
              <a:t>g</a:t>
            </a:r>
            <a:r>
              <a:rPr lang="en-GB" sz="2400" dirty="0" smtClean="0"/>
              <a:t>., p21.</a:t>
            </a:r>
          </a:p>
        </p:txBody>
      </p:sp>
    </p:spTree>
    <p:extLst>
      <p:ext uri="{BB962C8B-B14F-4D97-AF65-F5344CB8AC3E}">
        <p14:creationId xmlns:p14="http://schemas.microsoft.com/office/powerpoint/2010/main" val="265543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Tumour growth.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920"/>
            <a:ext cx="4763031" cy="3892290"/>
          </a:xfrm>
          <a:prstGeom prst="rect">
            <a:avLst/>
          </a:prstGeom>
        </p:spPr>
      </p:pic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-15186" y="6506856"/>
            <a:ext cx="474267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Kaushansky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K., &amp; Williams, W. J. (2016).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Williams hematology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r>
              <a:rPr lang="en-US" altLang="en-US" sz="1200" dirty="0"/>
              <a:t> </a:t>
            </a:r>
            <a:r>
              <a:rPr lang="en-US" altLang="en-US" sz="1200" dirty="0" smtClean="0"/>
              <a:t>Modified.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96530" y="3358939"/>
            <a:ext cx="2266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G0/G1:</a:t>
            </a:r>
          </a:p>
          <a:p>
            <a:r>
              <a:rPr lang="en-US" dirty="0" smtClean="0"/>
              <a:t>MAPK/Ras signalling</a:t>
            </a:r>
          </a:p>
          <a:p>
            <a:r>
              <a:rPr lang="en-US" dirty="0" smtClean="0"/>
              <a:t>p21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78362" y="1238532"/>
            <a:ext cx="2266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G1:</a:t>
            </a:r>
          </a:p>
          <a:p>
            <a:r>
              <a:rPr lang="en-US" dirty="0" smtClean="0"/>
              <a:t>MAPK/Ras signalling</a:t>
            </a:r>
          </a:p>
          <a:p>
            <a:r>
              <a:rPr lang="en-US" dirty="0" smtClean="0"/>
              <a:t>p21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68613" y="5074444"/>
            <a:ext cx="2266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G1/S:</a:t>
            </a:r>
          </a:p>
          <a:p>
            <a:r>
              <a:rPr lang="en-US" dirty="0" smtClean="0"/>
              <a:t>MAPK/Ras signalling</a:t>
            </a:r>
          </a:p>
          <a:p>
            <a:r>
              <a:rPr lang="en-US" dirty="0" smtClean="0"/>
              <a:t>p21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901" y="1580429"/>
            <a:ext cx="213538" cy="22252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300" y="3709339"/>
            <a:ext cx="213538" cy="22252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431" y="5419314"/>
            <a:ext cx="213538" cy="22252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249" y="1874659"/>
            <a:ext cx="221131" cy="18959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377" y="3968268"/>
            <a:ext cx="221131" cy="18959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379" y="5785386"/>
            <a:ext cx="221131" cy="18959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8767" y="5477745"/>
            <a:ext cx="947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S:</a:t>
            </a:r>
          </a:p>
          <a:p>
            <a:r>
              <a:rPr lang="en-US" dirty="0" smtClean="0"/>
              <a:t>p21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7" y="5861894"/>
            <a:ext cx="221131" cy="18959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605780" y="2282818"/>
            <a:ext cx="1016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MYCN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078642" y="1893230"/>
            <a:ext cx="429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364" y="2331197"/>
            <a:ext cx="213538" cy="222529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075087" y="4388847"/>
            <a:ext cx="1016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MYCN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83173" y="4016988"/>
            <a:ext cx="429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720" y="4453021"/>
            <a:ext cx="213538" cy="222529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4027197" y="6137524"/>
            <a:ext cx="1016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MYCN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613877" y="5760834"/>
            <a:ext cx="429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</a:t>
            </a: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830" y="6180837"/>
            <a:ext cx="213538" cy="222529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71623" y="1470589"/>
            <a:ext cx="965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G2/M:</a:t>
            </a:r>
          </a:p>
          <a:p>
            <a:r>
              <a:rPr lang="en-US" dirty="0" smtClean="0"/>
              <a:t>CDC25C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226" y="1769256"/>
            <a:ext cx="213538" cy="22252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796" y="4169531"/>
            <a:ext cx="5203620" cy="2464435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5742431" y="812952"/>
            <a:ext cx="63220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MYCN: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Upregulates MAPK/Ras signalling.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Upregulates (via p53) and downregulates p21.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Downregulates CDC25C (via CHK1).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Independent positive effect on the G1 phase.</a:t>
            </a:r>
          </a:p>
        </p:txBody>
      </p:sp>
    </p:spTree>
    <p:extLst>
      <p:ext uri="{BB962C8B-B14F-4D97-AF65-F5344CB8AC3E}">
        <p14:creationId xmlns:p14="http://schemas.microsoft.com/office/powerpoint/2010/main" val="190525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Tumour </a:t>
            </a:r>
            <a:r>
              <a:rPr lang="en-GB" sz="4400" dirty="0" smtClean="0"/>
              <a:t>regression.</a:t>
            </a:r>
            <a:endParaRPr lang="en-GB" sz="4400" dirty="0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94" y="1025812"/>
            <a:ext cx="4457700" cy="2712720"/>
          </a:xfrm>
          <a:prstGeom prst="rect">
            <a:avLst/>
          </a:prstGeom>
        </p:spPr>
      </p:pic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335394" y="3738532"/>
            <a:ext cx="347183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http://sphweb.bumc.bu.edu/otlt/mph-modules/ph/aging/aging3.html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63237" y="4291870"/>
            <a:ext cx="74941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Cell division shortens telomeres, causing </a:t>
            </a:r>
            <a:r>
              <a:rPr lang="en-GB" sz="2400" dirty="0" smtClean="0">
                <a:solidFill>
                  <a:srgbClr val="FF0000"/>
                </a:solidFill>
              </a:rPr>
              <a:t>DNA damages</a:t>
            </a:r>
            <a:r>
              <a:rPr lang="en-GB" sz="2400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p53 signalling.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CHK1 and p73 signalling.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Arrest cell cycle by upregulating p21 and downregulating CDC25C.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Promote apoptosis (two to three hours).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506873" y="859538"/>
            <a:ext cx="55465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Hypoxia-induced necrosis: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Prolonged process taking up to around one week.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Saturation kinetics.</a:t>
            </a:r>
            <a:endParaRPr lang="en-US" sz="2400" dirty="0"/>
          </a:p>
          <a:p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605487" y="2459515"/>
                <a:ext cx="2450799" cy="5397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𝑛𝑒𝑐𝑟𝑜𝑠𝑖𝑠</m:t>
                        </m:r>
                      </m:sub>
                    </m:sSub>
                  </m:oMath>
                </a14:m>
                <a:r>
                  <a:rPr lang="en-GB" dirty="0"/>
                  <a:t> = 1 -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50</m:t>
                            </m:r>
                          </m:sub>
                        </m:sSub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5487" y="2459515"/>
                <a:ext cx="2450799" cy="539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314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Tumour </a:t>
            </a:r>
            <a:r>
              <a:rPr lang="en-GB" sz="4400" dirty="0" smtClean="0"/>
              <a:t>regression.</a:t>
            </a:r>
            <a:endParaRPr lang="en-GB" sz="4400" dirty="0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94" y="1025812"/>
            <a:ext cx="4457700" cy="2712720"/>
          </a:xfrm>
          <a:prstGeom prst="rect">
            <a:avLst/>
          </a:prstGeom>
        </p:spPr>
      </p:pic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335394" y="3738532"/>
            <a:ext cx="347183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http://sphweb.bumc.bu.edu/otlt/mph-modules/ph/aging/aging3.html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06873" y="859538"/>
            <a:ext cx="55465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Hypoxia</a:t>
            </a:r>
            <a:r>
              <a:rPr lang="en-US" sz="2400" dirty="0"/>
              <a:t>-induced necrosis: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Prolonged process taking up to around one week.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Saturation kinetics.</a:t>
            </a:r>
          </a:p>
          <a:p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605487" y="2459515"/>
                <a:ext cx="2450799" cy="5397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𝑛𝑒𝑐𝑟𝑜𝑠𝑖𝑠</m:t>
                        </m:r>
                      </m:sub>
                    </m:sSub>
                  </m:oMath>
                </a14:m>
                <a:r>
                  <a:rPr lang="en-GB" dirty="0"/>
                  <a:t> = 1 -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50</m:t>
                            </m:r>
                          </m:sub>
                        </m:sSub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5487" y="2459515"/>
                <a:ext cx="2450799" cy="539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63237" y="4291870"/>
            <a:ext cx="74941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Cell division shortens telomeres, causing DNA damages: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p53 signalling.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CHK1 and p73 signalling.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Arrest cell cycle by upregulating p21 and downregulating CDC25C.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Promote apoptosis (two to three hours).</a:t>
            </a:r>
          </a:p>
        </p:txBody>
      </p:sp>
    </p:spTree>
    <p:extLst>
      <p:ext uri="{BB962C8B-B14F-4D97-AF65-F5344CB8AC3E}">
        <p14:creationId xmlns:p14="http://schemas.microsoft.com/office/powerpoint/2010/main" val="389310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Tumour </a:t>
            </a:r>
            <a:r>
              <a:rPr lang="en-GB" sz="4400" dirty="0" smtClean="0"/>
              <a:t>regression.</a:t>
            </a:r>
            <a:endParaRPr lang="en-GB" sz="4400" dirty="0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94" y="1025812"/>
            <a:ext cx="4457700" cy="2712720"/>
          </a:xfrm>
          <a:prstGeom prst="rect">
            <a:avLst/>
          </a:prstGeom>
        </p:spPr>
      </p:pic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335394" y="3738532"/>
            <a:ext cx="347183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http://sphweb.bumc.bu.edu/otlt/mph-modules/ph/aging/aging3.html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06873" y="859538"/>
            <a:ext cx="55465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Hypoxia-induced necrosis: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Prolonged process taking up to around one week.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Saturation kinetics.</a:t>
            </a:r>
          </a:p>
          <a:p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605487" y="2459515"/>
                <a:ext cx="2450799" cy="5397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𝑛𝑒𝑐𝑟𝑜𝑠𝑖𝑠</m:t>
                        </m:r>
                      </m:sub>
                    </m:sSub>
                  </m:oMath>
                </a14:m>
                <a:r>
                  <a:rPr lang="en-GB" dirty="0"/>
                  <a:t> = 1 -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50</m:t>
                            </m:r>
                          </m:sub>
                        </m:sSub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5487" y="2459515"/>
                <a:ext cx="2450799" cy="539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/>
          <p:cNvSpPr txBox="1"/>
          <p:nvPr/>
        </p:nvSpPr>
        <p:spPr>
          <a:xfrm>
            <a:off x="7464829" y="3522759"/>
            <a:ext cx="4383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Three parallel </a:t>
            </a:r>
            <a:r>
              <a:rPr lang="en-US" sz="2400" dirty="0" smtClean="0">
                <a:solidFill>
                  <a:srgbClr val="FF0000"/>
                </a:solidFill>
              </a:rPr>
              <a:t>processes</a:t>
            </a:r>
            <a:r>
              <a:rPr lang="en-US" sz="2400" dirty="0" smtClean="0"/>
              <a:t>, two time scales, different thresholds.</a:t>
            </a: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829" y="4908736"/>
            <a:ext cx="4581525" cy="1809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237" y="4291870"/>
            <a:ext cx="74941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Cell division shortens telomeres, causing DNA damages: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p53 signalling.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CHK1 and p73 signalling.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Arrest cell cycle by upregulating p21 and downregulating CDC25C.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Promote apoptosis (two to three hours).</a:t>
            </a:r>
          </a:p>
        </p:txBody>
      </p:sp>
    </p:spTree>
    <p:extLst>
      <p:ext uri="{BB962C8B-B14F-4D97-AF65-F5344CB8AC3E}">
        <p14:creationId xmlns:p14="http://schemas.microsoft.com/office/powerpoint/2010/main" val="272142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Tumour </a:t>
            </a:r>
            <a:r>
              <a:rPr lang="en-GB" sz="4400" dirty="0" smtClean="0"/>
              <a:t>regression.</a:t>
            </a:r>
            <a:endParaRPr lang="en-GB" sz="4400" dirty="0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94" y="1025812"/>
            <a:ext cx="4457700" cy="2712720"/>
          </a:xfrm>
          <a:prstGeom prst="rect">
            <a:avLst/>
          </a:prstGeom>
        </p:spPr>
      </p:pic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335394" y="3738532"/>
            <a:ext cx="347183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http://sphweb.bumc.bu.edu/otlt/mph-modules/ph/aging/aging3.html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63237" y="4291870"/>
            <a:ext cx="74941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MYCN kills and heals: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MYCN’s effects on p53 are controversial.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MYCN upregulates CHK1 and p73.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MYCN can activate telomerase to repair DNA damages.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506873" y="859538"/>
            <a:ext cx="55465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Hypoxia-induced necrosis: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Prolonged process taking up to around one week.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Saturation kinetics.</a:t>
            </a:r>
          </a:p>
          <a:p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605487" y="2459515"/>
                <a:ext cx="2450799" cy="5397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𝑛𝑒𝑐𝑟𝑜𝑠𝑖𝑠</m:t>
                        </m:r>
                      </m:sub>
                    </m:sSub>
                  </m:oMath>
                </a14:m>
                <a:r>
                  <a:rPr lang="en-GB" dirty="0"/>
                  <a:t> = 1 -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50</m:t>
                            </m:r>
                          </m:sub>
                        </m:sSub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5487" y="2459515"/>
                <a:ext cx="2450799" cy="539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829" y="4908736"/>
            <a:ext cx="4581525" cy="1809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64829" y="3522759"/>
            <a:ext cx="4383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Three parallel processes, two time scales, different thresholds.</a:t>
            </a:r>
          </a:p>
        </p:txBody>
      </p:sp>
    </p:spTree>
    <p:extLst>
      <p:ext uri="{BB962C8B-B14F-4D97-AF65-F5344CB8AC3E}">
        <p14:creationId xmlns:p14="http://schemas.microsoft.com/office/powerpoint/2010/main" val="340409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Tumour-Microenvironment interactions.</a:t>
            </a:r>
            <a:endParaRPr lang="en-GB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3546332" y="1424710"/>
            <a:ext cx="20603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1:</a:t>
            </a:r>
          </a:p>
          <a:p>
            <a:r>
              <a:rPr lang="en-US" dirty="0" smtClean="0"/>
              <a:t>Repulsive forces due to overlap.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17" y="1138365"/>
            <a:ext cx="2752725" cy="12096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48833" y="4532348"/>
            <a:ext cx="1953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2:</a:t>
            </a:r>
          </a:p>
          <a:p>
            <a:r>
              <a:rPr lang="en-US" dirty="0" smtClean="0"/>
              <a:t>Adhesive forces due to E-cadherin.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60" y="2505999"/>
            <a:ext cx="2381250" cy="571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57" y="2862568"/>
            <a:ext cx="4448175" cy="12096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889" y="5248635"/>
            <a:ext cx="1314450" cy="3619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661" y="4301516"/>
            <a:ext cx="2838450" cy="8763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68240" y="1060529"/>
            <a:ext cx="5231584" cy="30830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65738" y="4301516"/>
            <a:ext cx="5236587" cy="14595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889826" y="5896407"/>
            <a:ext cx="3522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3:</a:t>
            </a:r>
          </a:p>
          <a:p>
            <a:r>
              <a:rPr lang="en-US" dirty="0" smtClean="0"/>
              <a:t>Overdamped Newton’s second law.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461" y="5954878"/>
            <a:ext cx="1266825" cy="676275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85133" y="5896407"/>
            <a:ext cx="5217192" cy="7347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5603801" y="1193877"/>
            <a:ext cx="5868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1. Intercellular mechanical forces.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03801" y="2208533"/>
            <a:ext cx="6469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2. </a:t>
            </a:r>
            <a:r>
              <a:rPr lang="el-GR" sz="2400" dirty="0" smtClean="0"/>
              <a:t>γ</a:t>
            </a:r>
            <a:r>
              <a:rPr lang="en-US" sz="2400" dirty="0" smtClean="0"/>
              <a:t> is resistance from the stroma: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Stromal density (cells and matrix).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Neuroblasts’ ability to degrade the matrix.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Neuroblasts</a:t>
            </a:r>
            <a:r>
              <a:rPr lang="en-US" sz="2400" dirty="0" smtClean="0"/>
              <a:t>’ tendency to detach from it.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03800" y="4326747"/>
            <a:ext cx="6469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3. </a:t>
            </a:r>
            <a:r>
              <a:rPr lang="en-US" sz="2400" dirty="0"/>
              <a:t>Neuroblast</a:t>
            </a:r>
            <a:r>
              <a:rPr lang="en-GB" sz="2400" dirty="0" smtClean="0"/>
              <a:t>s consume oxygen: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Constant oxygen supply.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Active vascularisation not modelled.</a:t>
            </a:r>
          </a:p>
        </p:txBody>
      </p:sp>
    </p:spTree>
    <p:extLst>
      <p:ext uri="{BB962C8B-B14F-4D97-AF65-F5344CB8AC3E}">
        <p14:creationId xmlns:p14="http://schemas.microsoft.com/office/powerpoint/2010/main" val="285817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Tumour-Microenvironment interactions.</a:t>
            </a:r>
            <a:endParaRPr lang="en-GB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3546332" y="1424710"/>
            <a:ext cx="20603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1:</a:t>
            </a:r>
          </a:p>
          <a:p>
            <a:r>
              <a:rPr lang="en-US" dirty="0" smtClean="0"/>
              <a:t>Repulsive forces due to overlap.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17" y="1138365"/>
            <a:ext cx="2752725" cy="12096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48833" y="4532348"/>
            <a:ext cx="1953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2:</a:t>
            </a:r>
          </a:p>
          <a:p>
            <a:r>
              <a:rPr lang="en-US" dirty="0" smtClean="0"/>
              <a:t>Adhesive forces due to E-cadherin.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60" y="2505999"/>
            <a:ext cx="2381250" cy="571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57" y="2862568"/>
            <a:ext cx="4448175" cy="12096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889" y="5248635"/>
            <a:ext cx="1314450" cy="3619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661" y="4301516"/>
            <a:ext cx="2838450" cy="8763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68240" y="1060529"/>
            <a:ext cx="5231584" cy="30830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65738" y="4301516"/>
            <a:ext cx="5236587" cy="14595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889826" y="5896407"/>
            <a:ext cx="3522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3:</a:t>
            </a:r>
          </a:p>
          <a:p>
            <a:r>
              <a:rPr lang="en-US" dirty="0" smtClean="0"/>
              <a:t>Overdamped Newton’s second law.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461" y="5954878"/>
            <a:ext cx="1266825" cy="676275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85133" y="5896407"/>
            <a:ext cx="5217192" cy="7347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5603801" y="1193877"/>
            <a:ext cx="5868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 Intercellular mechanical forces.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03801" y="2208533"/>
            <a:ext cx="6469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2. </a:t>
            </a:r>
            <a:r>
              <a:rPr lang="el-GR" sz="2400" dirty="0" smtClean="0"/>
              <a:t>γ</a:t>
            </a:r>
            <a:r>
              <a:rPr lang="en-US" sz="2400" dirty="0" smtClean="0"/>
              <a:t> is resistance from the stroma: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Stromal density (cells and matrix).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Neuroblasts’ ability to degrade the matrix.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Neuroblasts</a:t>
            </a:r>
            <a:r>
              <a:rPr lang="en-US" sz="2400" dirty="0" smtClean="0"/>
              <a:t>’ tendency to detach from it.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03800" y="4326747"/>
            <a:ext cx="6469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3. </a:t>
            </a:r>
            <a:r>
              <a:rPr lang="en-US" sz="2400" dirty="0"/>
              <a:t>Neuroblast</a:t>
            </a:r>
            <a:r>
              <a:rPr lang="en-GB" sz="2400" dirty="0" smtClean="0"/>
              <a:t>s consume oxygen: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Constant oxygen supply.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Active vascularisation not modelled.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71491" y="1856133"/>
            <a:ext cx="1649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Literature and images.</a:t>
            </a:r>
            <a:endParaRPr lang="en-GB" sz="1200" dirty="0"/>
          </a:p>
        </p:txBody>
      </p:sp>
      <p:sp>
        <p:nvSpPr>
          <p:cNvPr id="30" name="Rectangle 29"/>
          <p:cNvSpPr/>
          <p:nvPr/>
        </p:nvSpPr>
        <p:spPr>
          <a:xfrm>
            <a:off x="7371491" y="1856133"/>
            <a:ext cx="1531440" cy="2571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Arrow Connector 30"/>
          <p:cNvCxnSpPr>
            <a:endCxn id="30" idx="1"/>
          </p:cNvCxnSpPr>
          <p:nvPr/>
        </p:nvCxnSpPr>
        <p:spPr>
          <a:xfrm flipV="1">
            <a:off x="6072130" y="1984711"/>
            <a:ext cx="1299361" cy="3510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38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Tumour-Microenvironment interactions.</a:t>
            </a:r>
            <a:endParaRPr lang="en-GB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3546332" y="1424710"/>
            <a:ext cx="20603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1:</a:t>
            </a:r>
          </a:p>
          <a:p>
            <a:r>
              <a:rPr lang="en-US" dirty="0" smtClean="0"/>
              <a:t>Repulsive forces due to overlap.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17" y="1138365"/>
            <a:ext cx="2752725" cy="12096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48833" y="4532348"/>
            <a:ext cx="1953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2:</a:t>
            </a:r>
          </a:p>
          <a:p>
            <a:r>
              <a:rPr lang="en-US" dirty="0" smtClean="0"/>
              <a:t>Adhesive forces due to E-cadherin.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60" y="2505999"/>
            <a:ext cx="2381250" cy="571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57" y="2862568"/>
            <a:ext cx="4448175" cy="12096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889" y="5248635"/>
            <a:ext cx="1314450" cy="3619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661" y="4301516"/>
            <a:ext cx="2838450" cy="8763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68240" y="1060529"/>
            <a:ext cx="5231584" cy="30830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65738" y="4301516"/>
            <a:ext cx="5236587" cy="14595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889826" y="5896407"/>
            <a:ext cx="3522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3:</a:t>
            </a:r>
          </a:p>
          <a:p>
            <a:r>
              <a:rPr lang="en-US" dirty="0" smtClean="0"/>
              <a:t>Overdamped Newton’s second law.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461" y="5954878"/>
            <a:ext cx="1266825" cy="676275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85133" y="5896407"/>
            <a:ext cx="5217192" cy="7347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5603801" y="1193877"/>
            <a:ext cx="5868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 Intercellular mechanical forces.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03801" y="2208533"/>
            <a:ext cx="6469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2. </a:t>
            </a:r>
            <a:r>
              <a:rPr lang="el-GR" sz="2400" dirty="0" smtClean="0"/>
              <a:t>γ</a:t>
            </a:r>
            <a:r>
              <a:rPr lang="en-US" sz="2400" dirty="0" smtClean="0"/>
              <a:t> is resistance from the stroma: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Stromal density (cells and matrix).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Neuroblasts’ ability to degrade the matrix.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Neuroblasts</a:t>
            </a:r>
            <a:r>
              <a:rPr lang="en-US" sz="2400" dirty="0" smtClean="0"/>
              <a:t>’ tendency to detach from it.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03800" y="4326747"/>
            <a:ext cx="6469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3. </a:t>
            </a:r>
            <a:r>
              <a:rPr lang="en-US" sz="2400" dirty="0"/>
              <a:t>Neuroblast</a:t>
            </a:r>
            <a:r>
              <a:rPr lang="en-GB" sz="2400" dirty="0" smtClean="0"/>
              <a:t>s consume oxygen: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Constant oxygen supply.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Active vascularisation not modelled.</a:t>
            </a:r>
          </a:p>
        </p:txBody>
      </p:sp>
      <p:cxnSp>
        <p:nvCxnSpPr>
          <p:cNvPr id="25" name="Straight Arrow Connector 24"/>
          <p:cNvCxnSpPr>
            <a:endCxn id="27" idx="1"/>
          </p:cNvCxnSpPr>
          <p:nvPr/>
        </p:nvCxnSpPr>
        <p:spPr>
          <a:xfrm flipV="1">
            <a:off x="2993699" y="4114844"/>
            <a:ext cx="2968640" cy="4872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43600" y="3898983"/>
            <a:ext cx="1540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MYCN downregulates E-cadherin.</a:t>
            </a:r>
            <a:endParaRPr lang="en-GB" sz="1200" dirty="0"/>
          </a:p>
        </p:txBody>
      </p:sp>
      <p:sp>
        <p:nvSpPr>
          <p:cNvPr id="27" name="Rectangle 26"/>
          <p:cNvSpPr/>
          <p:nvPr/>
        </p:nvSpPr>
        <p:spPr>
          <a:xfrm>
            <a:off x="5962339" y="3869039"/>
            <a:ext cx="1597866" cy="4916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10916044" y="5189910"/>
            <a:ext cx="1157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MYCN correlates with a high level of vascularisation.</a:t>
            </a:r>
            <a:endParaRPr lang="en-GB" sz="1200" dirty="0"/>
          </a:p>
        </p:txBody>
      </p:sp>
      <p:sp>
        <p:nvSpPr>
          <p:cNvPr id="33" name="Rectangle 32"/>
          <p:cNvSpPr/>
          <p:nvPr/>
        </p:nvSpPr>
        <p:spPr>
          <a:xfrm>
            <a:off x="10916045" y="5152778"/>
            <a:ext cx="1079220" cy="8681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9122010" y="4973141"/>
            <a:ext cx="1794034" cy="1796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973585" y="1745011"/>
            <a:ext cx="19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MYCN correlates with a high degrading ability.</a:t>
            </a:r>
            <a:endParaRPr lang="en-GB" sz="1200" dirty="0"/>
          </a:p>
        </p:txBody>
      </p:sp>
      <p:sp>
        <p:nvSpPr>
          <p:cNvPr id="37" name="Rectangle 36"/>
          <p:cNvSpPr/>
          <p:nvPr/>
        </p:nvSpPr>
        <p:spPr>
          <a:xfrm>
            <a:off x="10019705" y="1784634"/>
            <a:ext cx="1817619" cy="4194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8" name="Straight Arrow Connector 37"/>
          <p:cNvCxnSpPr>
            <a:endCxn id="37" idx="2"/>
          </p:cNvCxnSpPr>
          <p:nvPr/>
        </p:nvCxnSpPr>
        <p:spPr>
          <a:xfrm flipV="1">
            <a:off x="10349345" y="2204096"/>
            <a:ext cx="579170" cy="9397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9937392" y="3818772"/>
            <a:ext cx="19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MYCN correlates with a high tendency to detach.</a:t>
            </a:r>
            <a:endParaRPr lang="en-GB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9937392" y="4213928"/>
            <a:ext cx="19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p53 correlates with a low tendency to detach.</a:t>
            </a:r>
            <a:endParaRPr lang="en-GB" sz="1200" dirty="0"/>
          </a:p>
        </p:txBody>
      </p:sp>
      <p:sp>
        <p:nvSpPr>
          <p:cNvPr id="42" name="Rectangle 41"/>
          <p:cNvSpPr/>
          <p:nvPr/>
        </p:nvSpPr>
        <p:spPr>
          <a:xfrm>
            <a:off x="9934890" y="3796703"/>
            <a:ext cx="1962309" cy="9446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8786342" y="3691186"/>
            <a:ext cx="1187243" cy="5227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32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State transition and parameterisation.</a:t>
            </a:r>
            <a:endParaRPr lang="en-GB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16" y="1711557"/>
            <a:ext cx="6029325" cy="20955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54516" y="2217601"/>
            <a:ext cx="6469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Is MAPK/Ras signalling on at this time step?</a:t>
            </a:r>
            <a:endParaRPr lang="en-GB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Bernoulli </a:t>
            </a:r>
            <a:r>
              <a:rPr lang="en-US" sz="2400" dirty="0" smtClean="0"/>
              <a:t>trial.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727661" y="1637607"/>
            <a:ext cx="1855124" cy="3740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77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State transition and parameterisation.</a:t>
            </a:r>
            <a:endParaRPr lang="en-GB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16" y="1711557"/>
            <a:ext cx="6029325" cy="20955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54516" y="2217601"/>
            <a:ext cx="6469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Is MAPK/Ras signalling on at this time step?</a:t>
            </a:r>
            <a:endParaRPr lang="en-GB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Bernoulli </a:t>
            </a:r>
            <a:r>
              <a:rPr lang="en-US" sz="2400" dirty="0" smtClean="0"/>
              <a:t>trial.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Upregulation by MYCN.</a:t>
            </a:r>
          </a:p>
        </p:txBody>
      </p:sp>
      <p:sp>
        <p:nvSpPr>
          <p:cNvPr id="7" name="Rectangle 6"/>
          <p:cNvSpPr/>
          <p:nvPr/>
        </p:nvSpPr>
        <p:spPr>
          <a:xfrm>
            <a:off x="3747653" y="1629295"/>
            <a:ext cx="1356362" cy="3740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44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State transition and parameterisation.</a:t>
            </a:r>
            <a:endParaRPr lang="en-GB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16" y="1711557"/>
            <a:ext cx="6029325" cy="20955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54516" y="2217601"/>
            <a:ext cx="6469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Is MAPK/Ras signalling on at this time step?</a:t>
            </a:r>
            <a:endParaRPr lang="en-GB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Bernoulli </a:t>
            </a:r>
            <a:r>
              <a:rPr lang="en-US" sz="2400" dirty="0" smtClean="0"/>
              <a:t>trial.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Upregulation by MYCN.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Mutations unrelated to MYCN.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5068877" y="1629295"/>
            <a:ext cx="1414964" cy="3740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12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State transition and parameterisation.</a:t>
            </a:r>
            <a:endParaRPr lang="en-GB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16" y="1711557"/>
            <a:ext cx="6029325" cy="20955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54516" y="2217601"/>
            <a:ext cx="6469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Is MAPK/Ras signalling on at this time step?</a:t>
            </a:r>
            <a:endParaRPr lang="en-GB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Bernoulli </a:t>
            </a:r>
            <a:r>
              <a:rPr lang="en-US" sz="2400" dirty="0" smtClean="0"/>
              <a:t>trial.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Upregulation by MYCN.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Mutations unrelated to MYCN.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16" y="4251700"/>
            <a:ext cx="6257925" cy="2000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24843" y="4164675"/>
            <a:ext cx="1280161" cy="3740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793373" y="1653150"/>
            <a:ext cx="1302329" cy="3740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54516" y="4841348"/>
            <a:ext cx="69687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Is p21 active at this time step?</a:t>
            </a:r>
            <a:endParaRPr lang="en-GB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MYCN could have a bigger or smaller effect on p21.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That is the parameterisation process.</a:t>
            </a:r>
          </a:p>
        </p:txBody>
      </p:sp>
    </p:spTree>
    <p:extLst>
      <p:ext uri="{BB962C8B-B14F-4D97-AF65-F5344CB8AC3E}">
        <p14:creationId xmlns:p14="http://schemas.microsoft.com/office/powerpoint/2010/main" val="92368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State transition and parameterisation.</a:t>
            </a:r>
            <a:endParaRPr lang="en-GB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16" y="1711557"/>
            <a:ext cx="6029325" cy="20955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54516" y="2217601"/>
            <a:ext cx="6469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Is MAPK/Ras signalling on at this time step?</a:t>
            </a:r>
            <a:endParaRPr lang="en-GB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Bernoulli </a:t>
            </a:r>
            <a:r>
              <a:rPr lang="en-US" sz="2400" dirty="0" smtClean="0"/>
              <a:t>trial.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Upregulation by MYCN.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Mutations unrelated to MYCN.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16" y="4251700"/>
            <a:ext cx="6257925" cy="2000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481455" y="966175"/>
            <a:ext cx="4532706" cy="49003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7481455" y="988655"/>
            <a:ext cx="453270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Simulation time!</a:t>
            </a:r>
          </a:p>
          <a:p>
            <a:endParaRPr lang="en-GB" sz="2400" dirty="0"/>
          </a:p>
          <a:p>
            <a:r>
              <a:rPr lang="en-GB" sz="2400" dirty="0" smtClean="0"/>
              <a:t>Initial conditions: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100 neuroblast agents.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1 % of the oxygen level of a healthy kidney.</a:t>
            </a:r>
          </a:p>
          <a:p>
            <a:endParaRPr lang="en-US" sz="2400" dirty="0"/>
          </a:p>
          <a:p>
            <a:r>
              <a:rPr lang="en-GB" sz="2400" dirty="0" smtClean="0"/>
              <a:t>Parameters:</a:t>
            </a:r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No oxygen supply.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All MYCN effects are parameterised identically.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No other mutations.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Single clone.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54516" y="4841348"/>
            <a:ext cx="69687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Is p21 active at this time step?</a:t>
            </a:r>
            <a:endParaRPr lang="en-GB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MYCN could have a bigger or smaller effect on p21.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That is the parameterisation process.</a:t>
            </a:r>
          </a:p>
        </p:txBody>
      </p:sp>
    </p:spTree>
    <p:extLst>
      <p:ext uri="{BB962C8B-B14F-4D97-AF65-F5344CB8AC3E}">
        <p14:creationId xmlns:p14="http://schemas.microsoft.com/office/powerpoint/2010/main" val="122824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Parallel computing using FLAMEGPU.</a:t>
            </a:r>
          </a:p>
        </p:txBody>
      </p:sp>
      <p:pic>
        <p:nvPicPr>
          <p:cNvPr id="31" name="Picture 8" descr="flamegpu-pedestrian-screenshot.png">
            <a:extLst>
              <a:ext uri="{FF2B5EF4-FFF2-40B4-BE49-F238E27FC236}">
                <a16:creationId xmlns:a16="http://schemas.microsoft.com/office/drawing/2014/main" id="{1222CDE8-AD41-4D61-9A39-4CD735831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84" y="1228794"/>
            <a:ext cx="3901409" cy="254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flamegpu-keratinocyte-combined.gif">
            <a:extLst>
              <a:ext uri="{FF2B5EF4-FFF2-40B4-BE49-F238E27FC236}">
                <a16:creationId xmlns:a16="http://schemas.microsoft.com/office/drawing/2014/main" id="{F4FBCC47-17B3-49C7-AC17-D7027E19C05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85" y="4036521"/>
            <a:ext cx="2525588" cy="253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Flexible Large Scale Agent Modelling Environment for the GPU (FLAMEGPU)">
            <a:extLst>
              <a:ext uri="{FF2B5EF4-FFF2-40B4-BE49-F238E27FC236}">
                <a16:creationId xmlns:a16="http://schemas.microsoft.com/office/drawing/2014/main" id="{32303B27-D910-4F0B-97F3-07BC40FC4A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8" r="23687" b="7299"/>
          <a:stretch/>
        </p:blipFill>
        <p:spPr bwMode="auto">
          <a:xfrm>
            <a:off x="4988659" y="4369030"/>
            <a:ext cx="5578544" cy="207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839030" y="1202366"/>
            <a:ext cx="64694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High performance agent-based </a:t>
            </a:r>
            <a:r>
              <a:rPr lang="en-GB" sz="2400" dirty="0" smtClean="0"/>
              <a:t>simulation</a:t>
            </a:r>
            <a:r>
              <a:rPr lang="en-GB" sz="2400" dirty="0"/>
              <a:t>:</a:t>
            </a:r>
            <a:endParaRPr lang="en-GB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Abstraction </a:t>
            </a:r>
            <a:r>
              <a:rPr lang="en-US" sz="2400" dirty="0"/>
              <a:t>of GPU programming (CUDA) away from </a:t>
            </a:r>
            <a:r>
              <a:rPr lang="en-US" sz="2400" dirty="0" smtClean="0"/>
              <a:t>modelling user.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Individual agents (</a:t>
            </a:r>
            <a:r>
              <a:rPr lang="en-US" sz="2400" i="1" dirty="0"/>
              <a:t>e</a:t>
            </a:r>
            <a:r>
              <a:rPr lang="en-US" sz="2400" dirty="0"/>
              <a:t>.</a:t>
            </a:r>
            <a:r>
              <a:rPr lang="en-US" sz="2400" i="1" dirty="0"/>
              <a:t>g</a:t>
            </a:r>
            <a:r>
              <a:rPr lang="en-US" sz="2400" dirty="0"/>
              <a:t>. cells) are mapped to highly parallel architecture of GPU</a:t>
            </a:r>
            <a:r>
              <a:rPr lang="en-US" sz="24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Applications in many domains</a:t>
            </a:r>
            <a:r>
              <a:rPr lang="en-US" sz="24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One time step involving millions of neuroblast agents, computing time is ~1 minute.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49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Neuroblastoma progression is emergent.</a:t>
            </a:r>
            <a:endParaRPr lang="en-GB" sz="4400" dirty="0"/>
          </a:p>
        </p:txBody>
      </p:sp>
      <p:sp>
        <p:nvSpPr>
          <p:cNvPr id="44" name="TextBox 43"/>
          <p:cNvSpPr txBox="1"/>
          <p:nvPr/>
        </p:nvSpPr>
        <p:spPr>
          <a:xfrm>
            <a:off x="5354420" y="1277181"/>
            <a:ext cx="64694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Counter-intuitive </a:t>
            </a:r>
            <a:r>
              <a:rPr lang="en-US" sz="2400" dirty="0" smtClean="0"/>
              <a:t>behaviour</a:t>
            </a:r>
            <a:r>
              <a:rPr lang="en-GB" sz="2400" dirty="0" smtClean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MYCN affects cell cycling, apoptosis, and tumour-microenvironment interactions in contradictory ways.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Population dynamics emerge from the interactions between these components.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Sensitive dependence on MYCN’s </a:t>
            </a:r>
            <a:r>
              <a:rPr lang="en-US" sz="2400" dirty="0"/>
              <a:t>relative contributions to different </a:t>
            </a:r>
            <a:r>
              <a:rPr lang="en-US" sz="2400" dirty="0" smtClean="0"/>
              <a:t>components.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Not vascularised </a:t>
            </a:r>
            <a:r>
              <a:rPr lang="en-US" sz="2400" dirty="0"/>
              <a:t>sufficiently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45" y="1138839"/>
            <a:ext cx="4914211" cy="35101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27" y="4978197"/>
            <a:ext cx="1514475" cy="1323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850" y="4978197"/>
            <a:ext cx="1514475" cy="1323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873" y="4978196"/>
            <a:ext cx="1514475" cy="1323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896" y="4978196"/>
            <a:ext cx="1514475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7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Conclusions.</a:t>
            </a:r>
            <a:endParaRPr lang="en-GB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263237" y="1286576"/>
            <a:ext cx="95457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Early stage of the project: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Results are preliminary but promising.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One point in </a:t>
            </a:r>
            <a:r>
              <a:rPr lang="en-GB" sz="2400" dirty="0"/>
              <a:t>the parametric </a:t>
            </a:r>
            <a:r>
              <a:rPr lang="en-GB" sz="2400" dirty="0" smtClean="0"/>
              <a:t>space, one counter-intuitive trend.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Future work: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Enrich microenvironment by adding fibroblasts for matrix remodelling, endothelial cells for vascularisation, and immune cells.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Calibrate the model by parameterising it to fit experimental data.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Couple it to intracellular model </a:t>
            </a:r>
            <a:r>
              <a:rPr lang="en-US" sz="2400" dirty="0"/>
              <a:t>(ChemoTargets</a:t>
            </a:r>
            <a:r>
              <a:rPr lang="en-US" sz="2400" dirty="0" smtClean="0"/>
              <a:t>) and continuous model at the same multicellular/tissue scale (UNIZAR).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Develop a pipeline to parameterise the model from genomic data (all cancer types).</a:t>
            </a:r>
          </a:p>
        </p:txBody>
      </p:sp>
    </p:spTree>
    <p:extLst>
      <p:ext uri="{BB962C8B-B14F-4D97-AF65-F5344CB8AC3E}">
        <p14:creationId xmlns:p14="http://schemas.microsoft.com/office/powerpoint/2010/main" val="176371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Cancer Immunotherapy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5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Vision.</a:t>
            </a:r>
            <a:endParaRPr lang="en-GB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263237" y="1286576"/>
            <a:ext cx="95457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Observations: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Cancer develops drug resistance in an evolutionary process.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Immunotherapy is the great new hope.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Immunosuppressive tumour </a:t>
            </a:r>
            <a:r>
              <a:rPr lang="en-GB" sz="2400" dirty="0"/>
              <a:t>microenvironment.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63237" y="3176637"/>
            <a:ext cx="95457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Evolutionary game </a:t>
            </a:r>
            <a:r>
              <a:rPr lang="en-GB" sz="2400" dirty="0" smtClean="0"/>
              <a:t>theory: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Combine my two modelling frameworks.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Model competition between tumour cells and stromal cells.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Drugs alter the fitness </a:t>
            </a:r>
            <a:r>
              <a:rPr lang="en-GB" sz="2400" dirty="0" smtClean="0"/>
              <a:t>landscape and evolutionary pathways.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Optimise </a:t>
            </a:r>
            <a:r>
              <a:rPr lang="en-GB" sz="2400" dirty="0" smtClean="0"/>
              <a:t>immunotherapies by minimising resistance.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91046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Dr Tomas Helikar, principal investigator.</a:t>
            </a:r>
          </a:p>
          <a:p>
            <a:r>
              <a:rPr lang="en-GB" dirty="0" smtClean="0"/>
              <a:t>Dr Matteo Barberis, collaborator.</a:t>
            </a:r>
          </a:p>
          <a:p>
            <a:r>
              <a:rPr lang="en-GB" dirty="0"/>
              <a:t>Dr Bhanwar Lal </a:t>
            </a:r>
            <a:r>
              <a:rPr lang="en-GB" dirty="0" smtClean="0"/>
              <a:t>Puniya, colleague.</a:t>
            </a:r>
          </a:p>
          <a:p>
            <a:r>
              <a:rPr lang="en-GB" dirty="0"/>
              <a:t>Dr Ab Rauf </a:t>
            </a:r>
            <a:r>
              <a:rPr lang="en-GB" dirty="0" smtClean="0"/>
              <a:t>Shah, colleague.</a:t>
            </a:r>
          </a:p>
          <a:p>
            <a:r>
              <a:rPr lang="en-GB" dirty="0" smtClean="0"/>
              <a:t>Ms Alyssa La Fleur, summer intern.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382" y="1748877"/>
            <a:ext cx="2461404" cy="24614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65" y="5047565"/>
            <a:ext cx="2482735" cy="10117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049" y="4929883"/>
            <a:ext cx="2215887" cy="12470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59" y="4640548"/>
            <a:ext cx="2095500" cy="2095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590" y="4640548"/>
            <a:ext cx="2992328" cy="199410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Immunology project acknowledgements.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89358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Dr Dawn Walker, principal investigator.</a:t>
            </a:r>
          </a:p>
          <a:p>
            <a:r>
              <a:rPr lang="en-GB" dirty="0" smtClean="0"/>
              <a:t>Dr Paul Richmond, collaborator.</a:t>
            </a:r>
          </a:p>
          <a:p>
            <a:r>
              <a:rPr lang="en-GB" dirty="0"/>
              <a:t>Dr </a:t>
            </a:r>
            <a:r>
              <a:rPr lang="en-GB" dirty="0" smtClean="0"/>
              <a:t>Robert Chisholm, colleague and research software engineer.</a:t>
            </a:r>
          </a:p>
          <a:p>
            <a:r>
              <a:rPr lang="en-GB" dirty="0" smtClean="0"/>
              <a:t>Ms Melody Parker, MSc student.</a:t>
            </a:r>
          </a:p>
          <a:p>
            <a:r>
              <a:rPr lang="en-GB" dirty="0" smtClean="0"/>
              <a:t>Other participants of PRIMAGE.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3237" y="196734"/>
            <a:ext cx="10801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Oncology </a:t>
            </a:r>
            <a:r>
              <a:rPr lang="en-GB" sz="4400" dirty="0"/>
              <a:t>project acknowledgements.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61" y="4749176"/>
            <a:ext cx="2500000" cy="125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203" y="4414677"/>
            <a:ext cx="3358248" cy="1918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693" y="4650654"/>
            <a:ext cx="4730678" cy="134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1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1448</TotalTime>
  <Words>4795</Words>
  <Application>Microsoft Office PowerPoint</Application>
  <PresentationFormat>Widescreen</PresentationFormat>
  <Paragraphs>650</Paragraphs>
  <Slides>68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3" baseType="lpstr">
      <vt:lpstr>Arial</vt:lpstr>
      <vt:lpstr>Calibri</vt:lpstr>
      <vt:lpstr>Calibri Light</vt:lpstr>
      <vt:lpstr>Cambria Math</vt:lpstr>
      <vt:lpstr>Office Theme</vt:lpstr>
      <vt:lpstr>Emergent Behaviours Demonstrated by Immune System and Neuroblastoma</vt:lpstr>
      <vt:lpstr>Introduction</vt:lpstr>
      <vt:lpstr>PowerPoint Presentation</vt:lpstr>
      <vt:lpstr>PowerPoint Presentation</vt:lpstr>
      <vt:lpstr>PowerPoint Presentation</vt:lpstr>
      <vt:lpstr>PowerPoint Presentation</vt:lpstr>
      <vt:lpstr>Immunology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Oncology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Cancer Immunotherapy</vt:lpstr>
      <vt:lpstr>PowerPoint Presentation</vt:lpstr>
      <vt:lpstr>PowerPoint Presentation</vt:lpstr>
      <vt:lpstr>PowerPoint Presentation</vt:lpstr>
    </vt:vector>
  </TitlesOfParts>
  <Company>Scan Computers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Kenneth Y. Wertheim</dc:creator>
  <cp:lastModifiedBy>Kenneth Y. Wertheim</cp:lastModifiedBy>
  <cp:revision>204</cp:revision>
  <dcterms:created xsi:type="dcterms:W3CDTF">2020-03-04T14:41:12Z</dcterms:created>
  <dcterms:modified xsi:type="dcterms:W3CDTF">2020-03-16T12:09:26Z</dcterms:modified>
</cp:coreProperties>
</file>